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6DDE"/>
    <a:srgbClr val="383838"/>
    <a:srgbClr val="52439B"/>
    <a:srgbClr val="1F1738"/>
    <a:srgbClr val="625CC6"/>
    <a:srgbClr val="52449C"/>
    <a:srgbClr val="5748A6"/>
    <a:srgbClr val="6859B7"/>
    <a:srgbClr val="221E38"/>
    <a:srgbClr val="DE6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60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229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工作介绍：在超次元里面参与了</a:t>
            </a:r>
            <a:r>
              <a:rPr lang="en-US" altLang="en-US"/>
              <a:t>B</a:t>
            </a:r>
            <a:r>
              <a:rPr lang="zh-CN" altLang="zh-CN"/>
              <a:t>站、腾讯、阿里、网易等企业相关的虚拟技术合作，主导美术工作流和渲染设置的工作，也会兼并一些图程的工作。</a:t>
            </a:r>
            <a:endParaRPr lang="zh-CN" altLang="zh-CN"/>
          </a:p>
          <a:p>
            <a:pPr lvl="0"/>
            <a:r>
              <a:rPr lang="zh-CN" altLang="zh-CN"/>
              <a:t>很荣幸</a:t>
            </a:r>
            <a:r>
              <a:rPr lang="en-US" altLang="en-US"/>
              <a:t>Unity</a:t>
            </a:r>
            <a:r>
              <a:rPr lang="zh-CN" altLang="zh-CN"/>
              <a:t>官方邀请我参加这次的开发者分享，我会以我实际工作如何服务于元宇宙展开经验分享，希望能对大家有帮助</a:t>
            </a:r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在这里也感谢超次元给了我不少的发展机会，参与了多种风格元宇宙虚拟空间的美术工作流定制和渲染设计</a:t>
            </a:r>
            <a:endParaRPr lang="zh-CN" altLang="zh-CN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元宇宙：是人类运用数字技术构建的，由现实世界映射或超越现实世界，可与现实世界交互的虚拟世界，具备新型社会体系的数字生活空间。</a:t>
            </a:r>
            <a:endParaRPr lang="zh-CN" altLang="zh-CN"/>
          </a:p>
          <a:p>
            <a:pPr lvl="0"/>
            <a:r>
              <a:rPr lang="zh-CN" altLang="zh-CN"/>
              <a:t>也就是说在现实生活中的人、货、场相应地在元宇宙也会有，人对应的是虚拟化身数字人，货对应的是</a:t>
            </a:r>
            <a:r>
              <a:rPr lang="en-US" altLang="en-US"/>
              <a:t>NFT</a:t>
            </a:r>
            <a:r>
              <a:rPr lang="zh-CN" altLang="zh-CN"/>
              <a:t>或虚拟道具等，场对应的是虚拟空间，而构建元宇宙也就是由这三部分组合起来。</a:t>
            </a:r>
            <a:endParaRPr lang="zh-CN" altLang="zh-CN"/>
          </a:p>
          <a:p>
            <a:pPr lvl="0"/>
            <a:endParaRPr lang="en-US" altLang="en-US"/>
          </a:p>
          <a:p>
            <a:pPr lvl="0"/>
            <a:r>
              <a:rPr lang="zh-CN" altLang="zh-CN"/>
              <a:t>世界是多元的，元宇宙里面的组成也应该是多元化，需要大量的美术资产，这就非常考验工业流水线的合理性来降低成本，同时为了满足各种商业需求，个性化定制也有一定的要求。</a:t>
            </a:r>
            <a:endParaRPr lang="zh-CN" altLang="zh-CN"/>
          </a:p>
          <a:p>
            <a:pPr lvl="0"/>
            <a:r>
              <a:rPr lang="zh-CN" altLang="zh-CN"/>
              <a:t>针对以上问题，我为大家分享美术工作流的设计和</a:t>
            </a:r>
            <a:r>
              <a:rPr lang="en-US" altLang="en-US"/>
              <a:t>URP</a:t>
            </a:r>
            <a:r>
              <a:rPr lang="zh-CN" altLang="zh-CN"/>
              <a:t>的扩展经验，希望分享对大家有帮助。</a:t>
            </a:r>
            <a:endParaRPr lang="zh-CN" altLang="zh-CN"/>
          </a:p>
          <a:p>
            <a:pPr lvl="0"/>
            <a:endParaRPr lang="en-US" altLang="en-US"/>
          </a:p>
          <a:p>
            <a:pPr lvl="0"/>
            <a:r>
              <a:rPr lang="zh-CN" altLang="zh-CN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NFT，全称为Non-Fungible Token，指非同质化</a:t>
            </a:r>
            <a:r>
              <a:rPr lang="zh-CN" altLang="zh-CN">
                <a:solidFill>
                  <a:srgbClr val="136EC2"/>
                </a:solidFill>
                <a:highlight>
                  <a:srgbClr val="FFFFFF"/>
                </a:highlight>
                <a:latin typeface="Helvetica Neue"/>
                <a:ea typeface="Helvetica Neue"/>
                <a:hlinkClick r:id=""/>
              </a:rPr>
              <a:t>通证</a:t>
            </a:r>
            <a:r>
              <a:rPr lang="zh-CN" altLang="zh-CN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，实质是区块链网络里具有唯一性特点的可信数字权益凭证，是一种可在</a:t>
            </a:r>
            <a:r>
              <a:rPr lang="zh-CN" altLang="zh-CN">
                <a:solidFill>
                  <a:srgbClr val="136EC2"/>
                </a:solidFill>
                <a:highlight>
                  <a:srgbClr val="FFFFFF"/>
                </a:highlight>
                <a:latin typeface="Helvetica Neue"/>
                <a:ea typeface="Helvetica Neue"/>
                <a:hlinkClick r:id=""/>
              </a:rPr>
              <a:t>区块链</a:t>
            </a:r>
            <a:r>
              <a:rPr lang="zh-CN" altLang="zh-CN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上记录和处理多维、复杂属性的数据对象。</a:t>
            </a:r>
            <a:endParaRPr lang="zh-CN" altLang="zh-CN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一个项目或产品往往会涉及到成千上万资产的生产，因此我们要避免手动去配置重复的参数，设计合理的工作流来降低美术资产的生产成本。</a:t>
            </a:r>
            <a:endParaRPr lang="zh-CN" altLang="zh-CN"/>
          </a:p>
          <a:p>
            <a:pPr lvl="0"/>
            <a:r>
              <a:rPr lang="zh-CN" altLang="zh-CN"/>
              <a:t>在实际生产里面，从</a:t>
            </a:r>
            <a:r>
              <a:rPr lang="en-US" altLang="en-US"/>
              <a:t>DCC</a:t>
            </a:r>
            <a:r>
              <a:rPr lang="zh-CN" altLang="zh-CN"/>
              <a:t>里面制作出来的数字内容资产，到</a:t>
            </a:r>
            <a:r>
              <a:rPr lang="en-US" altLang="en-US"/>
              <a:t>Unity</a:t>
            </a:r>
            <a:r>
              <a:rPr lang="zh-CN" altLang="zh-CN"/>
              <a:t>能使用的</a:t>
            </a:r>
            <a:r>
              <a:rPr lang="en-US" altLang="en-US"/>
              <a:t>Assets</a:t>
            </a:r>
            <a:r>
              <a:rPr lang="zh-CN" altLang="zh-CN"/>
              <a:t>，需要大量的设置和装配，如果没有合理的工具，则会花费大量的人力和时间。</a:t>
            </a:r>
            <a:endParaRPr lang="zh-CN" altLang="zh-CN"/>
          </a:p>
          <a:p>
            <a:pPr lvl="0"/>
            <a:endParaRPr lang="en-US" altLang="en-US"/>
          </a:p>
          <a:p>
            <a:pPr lvl="0"/>
            <a:r>
              <a:rPr lang="zh-CN" altLang="zh-CN"/>
              <a:t>这就是我总结出来的从</a:t>
            </a:r>
            <a:r>
              <a:rPr lang="en-US" altLang="en-US"/>
              <a:t>DCC</a:t>
            </a:r>
            <a:r>
              <a:rPr lang="zh-CN" altLang="zh-CN"/>
              <a:t>到</a:t>
            </a:r>
            <a:r>
              <a:rPr lang="en-US" altLang="en-US"/>
              <a:t>Unity </a:t>
            </a:r>
            <a:r>
              <a:rPr lang="zh-CN" altLang="zh-CN"/>
              <a:t>的简单工作流。。。很多时候，到简单</a:t>
            </a:r>
            <a:r>
              <a:rPr lang="en-US" altLang="en-US"/>
              <a:t>prefab</a:t>
            </a:r>
            <a:r>
              <a:rPr lang="zh-CN" altLang="zh-CN"/>
              <a:t>这一步，是完全可以自动化的，引擎美术和地编只需要处理一些比较复杂逻辑的装配。。。</a:t>
            </a:r>
            <a:endParaRPr lang="zh-CN" altLang="zh-CN"/>
          </a:p>
          <a:p>
            <a:pPr lvl="0"/>
            <a:endParaRPr lang="en-US" altLang="en-US"/>
          </a:p>
          <a:p>
            <a:pPr lvl="0"/>
            <a:r>
              <a:rPr lang="zh-CN" altLang="zh-CN"/>
              <a:t>在这次分享中，我选取</a:t>
            </a:r>
            <a:r>
              <a:rPr lang="en-US" altLang="en-US"/>
              <a:t>Unity</a:t>
            </a:r>
            <a:r>
              <a:rPr lang="zh-CN" altLang="zh-CN"/>
              <a:t>的</a:t>
            </a:r>
            <a:r>
              <a:rPr lang="en-US" altLang="en-US"/>
              <a:t>AssPostProcessor</a:t>
            </a:r>
            <a:r>
              <a:rPr lang="zh-CN" altLang="zh-CN"/>
              <a:t>、</a:t>
            </a:r>
            <a:r>
              <a:rPr lang="en-US" altLang="en-US"/>
              <a:t>Preset</a:t>
            </a:r>
            <a:r>
              <a:rPr lang="zh-CN" altLang="zh-CN"/>
              <a:t>和</a:t>
            </a:r>
            <a:r>
              <a:rPr lang="en-US" altLang="en-US"/>
              <a:t>Prefab</a:t>
            </a:r>
            <a:r>
              <a:rPr lang="zh-CN" altLang="zh-CN"/>
              <a:t>节点来介绍美术工作流设计中经常遇到的问题和解决方案</a:t>
            </a:r>
            <a:endParaRPr lang="zh-CN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在</a:t>
            </a:r>
            <a:r>
              <a:rPr lang="en-US" altLang="en-US"/>
              <a:t>Unity</a:t>
            </a:r>
            <a:r>
              <a:rPr lang="zh-CN" altLang="zh-CN"/>
              <a:t>导入美术资源之前，我们需要通过</a:t>
            </a:r>
            <a:r>
              <a:rPr lang="en-US" altLang="en-US"/>
              <a:t>DCC</a:t>
            </a:r>
            <a:r>
              <a:rPr lang="zh-CN" altLang="zh-CN"/>
              <a:t>来制作数字内容，美术工作流的设计自然也离不开各种</a:t>
            </a:r>
            <a:r>
              <a:rPr lang="en-US" altLang="en-US"/>
              <a:t>DCC</a:t>
            </a:r>
            <a:r>
              <a:rPr lang="zh-CN" altLang="zh-CN"/>
              <a:t>插件的开发。</a:t>
            </a:r>
            <a:endParaRPr lang="zh-CN" altLang="zh-CN"/>
          </a:p>
          <a:p>
            <a:pPr lvl="0"/>
            <a:r>
              <a:rPr lang="zh-CN" altLang="zh-CN"/>
              <a:t>这一步很多只有美术跟开发的公司会直接忽略这一步，开发通常只会规定美术的规格，而从来不考虑美术资产是怎样生产出来的，导致美术效率极其的低下。</a:t>
            </a:r>
            <a:endParaRPr lang="zh-CN" altLang="zh-CN"/>
          </a:p>
          <a:p>
            <a:pPr lvl="0"/>
            <a:r>
              <a:rPr lang="zh-CN" altLang="zh-CN"/>
              <a:t>根据项目需要，在</a:t>
            </a:r>
            <a:r>
              <a:rPr lang="en-US" altLang="en-US"/>
              <a:t>DCC</a:t>
            </a:r>
            <a:r>
              <a:rPr lang="zh-CN" altLang="zh-CN"/>
              <a:t>软件制作定制化的骨骼、控制器、</a:t>
            </a:r>
            <a:r>
              <a:rPr lang="en-US" altLang="en-US"/>
              <a:t>Shader</a:t>
            </a:r>
            <a:r>
              <a:rPr lang="zh-CN" altLang="zh-CN"/>
              <a:t>等配套插件，使美术能在</a:t>
            </a:r>
            <a:r>
              <a:rPr lang="en-US" altLang="en-US"/>
              <a:t>DCC</a:t>
            </a:r>
            <a:r>
              <a:rPr lang="zh-CN" altLang="zh-CN"/>
              <a:t>上所见即所得，同时也方便标准化美术资源规范，为后来导入到</a:t>
            </a:r>
            <a:r>
              <a:rPr lang="en-US" altLang="en-US"/>
              <a:t>Unity</a:t>
            </a:r>
            <a:r>
              <a:rPr lang="zh-CN" altLang="zh-CN"/>
              <a:t>做好前期准备</a:t>
            </a:r>
            <a:endParaRPr lang="zh-CN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en-US"/>
              <a:t>Unity </a:t>
            </a:r>
            <a:r>
              <a:rPr lang="zh-CN" altLang="zh-CN"/>
              <a:t>提供了</a:t>
            </a:r>
            <a:r>
              <a:rPr lang="en-US" altLang="en-US"/>
              <a:t> AssetPostProcessor API</a:t>
            </a:r>
            <a:r>
              <a:rPr lang="zh-CN" altLang="zh-CN"/>
              <a:t>，</a:t>
            </a:r>
            <a:r>
              <a:rPr lang="en-US" altLang="en-US"/>
              <a:t> </a:t>
            </a:r>
            <a:r>
              <a:rPr lang="zh-CN" altLang="zh-CN"/>
              <a:t>允许开发者在导入资源的前后运行脚本。可用于项目中强制执行某些最低标准。每次导入资源或者资源的导入设置发生更改时将回调此类。</a:t>
            </a:r>
            <a:endParaRPr lang="zh-CN" altLang="zh-CN"/>
          </a:p>
          <a:p>
            <a:pPr lvl="0"/>
            <a:r>
              <a:rPr lang="zh-CN" altLang="zh-CN"/>
              <a:t>要使用此类，应继承</a:t>
            </a:r>
            <a:r>
              <a:rPr lang="en-US" altLang="en-US"/>
              <a:t>AssetPostProcessor </a:t>
            </a:r>
            <a:r>
              <a:rPr lang="zh-CN" altLang="zh-CN"/>
              <a:t>并实现一个或者多个</a:t>
            </a:r>
            <a:r>
              <a:rPr lang="en-US" altLang="en-US"/>
              <a:t> OnPreprocess </a:t>
            </a:r>
            <a:r>
              <a:rPr lang="zh-CN" altLang="zh-CN"/>
              <a:t>方法，重要的方法包括：</a:t>
            </a:r>
            <a:endParaRPr lang="zh-CN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en-US"/>
              <a:t>AssetPostProcessor </a:t>
            </a:r>
            <a:r>
              <a:rPr lang="zh-CN" altLang="zh-CN"/>
              <a:t>中可以获取到资源的导入器</a:t>
            </a:r>
            <a:r>
              <a:rPr lang="en-US" altLang="en-US"/>
              <a:t> AssetImporter</a:t>
            </a:r>
            <a:r>
              <a:rPr lang="zh-CN" altLang="zh-CN"/>
              <a:t>，每种资源都对应一个</a:t>
            </a:r>
            <a:r>
              <a:rPr lang="en-US" altLang="en-US"/>
              <a:t>Importer</a:t>
            </a:r>
            <a:endParaRPr lang="en-US" altLang="en-US"/>
          </a:p>
          <a:p>
            <a:pPr lvl="0"/>
            <a:r>
              <a:rPr lang="zh-CN" altLang="zh-CN"/>
              <a:t>通常是导入前在</a:t>
            </a:r>
            <a:r>
              <a:rPr lang="en-US" altLang="en-US"/>
              <a:t> OnPreprocessXXX </a:t>
            </a:r>
            <a:r>
              <a:rPr lang="zh-CN" altLang="zh-CN"/>
              <a:t>回调中对</a:t>
            </a:r>
            <a:r>
              <a:rPr lang="en-US" altLang="en-US"/>
              <a:t> assetImporter </a:t>
            </a:r>
            <a:r>
              <a:rPr lang="zh-CN" altLang="zh-CN"/>
              <a:t>进行预处理以影响资源导入的结果。而</a:t>
            </a:r>
            <a:r>
              <a:rPr lang="en-US" altLang="en-US"/>
              <a:t>OnPostprocessXXX</a:t>
            </a:r>
            <a:r>
              <a:rPr lang="zh-CN" altLang="zh-CN"/>
              <a:t>则是导入之后的回调。</a:t>
            </a:r>
            <a:endParaRPr lang="zh-CN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algn="l">
              <a:lnSpc>
                <a:spcPct val="120000"/>
              </a:lnSpc>
            </a:pP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URP</a:t>
            </a:r>
            <a:r>
              <a: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里面有几个导入设置的源代码，我这里拿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PhysicalMaterial3DsMaxPreprocessor </a:t>
            </a:r>
            <a:r>
              <a: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来说明思路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 indent="0" algn="l">
              <a:lnSpc>
                <a:spcPct val="120000"/>
              </a:lnSpc>
            </a:pPr>
            <a:r>
              <a: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通过 DCC 导出的材质信息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description</a:t>
            </a:r>
            <a:r>
              <a: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，在 AssetPostprocessor 完成材质的设置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有时候为了避免资源导入后的误操作，可以在资源被添加、修改、移动时回调</a:t>
            </a:r>
            <a:r>
              <a:rPr lang="en-US" altLang="en-US"/>
              <a:t> AssetsModifiedProcessor </a:t>
            </a:r>
            <a:r>
              <a:rPr lang="zh-CN" altLang="zh-CN"/>
              <a:t>类的</a:t>
            </a:r>
            <a:r>
              <a:rPr lang="en-US" altLang="en-US"/>
              <a:t> OnAssetsModified </a:t>
            </a:r>
            <a:r>
              <a:rPr lang="zh-CN" altLang="zh-CN"/>
              <a:t>方法</a:t>
            </a:r>
            <a:endParaRPr lang="zh-CN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en-US">
                <a:highlight>
                  <a:srgbClr val="FFFF00"/>
                </a:highlight>
              </a:rPr>
              <a:t>Presets</a:t>
            </a:r>
            <a:endParaRPr lang="zh-CN" altLang="zh-CN">
              <a:highlight>
                <a:srgbClr val="FFFF00"/>
              </a:highlight>
            </a:endParaRPr>
          </a:p>
          <a:p>
            <a:pPr lvl="0"/>
            <a:r>
              <a:rPr lang="zh-CN" altLang="zh-CN"/>
              <a:t>工程实际操作为主</a:t>
            </a:r>
            <a:endParaRPr lang="zh-CN" altLang="zh-CN"/>
          </a:p>
          <a:p>
            <a:pPr lvl="0"/>
            <a:endParaRPr lang="zh-CN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>
                <a:solidFill>
                  <a:srgbClr val="FF0000"/>
                </a:solidFill>
                <a:highlight>
                  <a:srgbClr val="FFFF00"/>
                </a:highlight>
              </a:rPr>
              <a:t>我这里使用</a:t>
            </a:r>
            <a:r>
              <a:rPr lang="en-US" altLang="en-US">
                <a:solidFill>
                  <a:srgbClr val="FF0000"/>
                </a:solidFill>
                <a:highlight>
                  <a:srgbClr val="FFFF00"/>
                </a:highlight>
              </a:rPr>
              <a:t>Unity asset store </a:t>
            </a:r>
            <a:r>
              <a:rPr lang="zh-CN" altLang="zh-CN">
                <a:solidFill>
                  <a:srgbClr val="FF0000"/>
                </a:solidFill>
                <a:highlight>
                  <a:srgbClr val="FFFF00"/>
                </a:highlight>
              </a:rPr>
              <a:t>的</a:t>
            </a:r>
            <a:r>
              <a:rPr lang="en-US" altLang="en-US">
                <a:solidFill>
                  <a:srgbClr val="FF0000"/>
                </a:solidFill>
                <a:highlight>
                  <a:srgbClr val="FFFF00"/>
                </a:highlight>
              </a:rPr>
              <a:t>sun tail </a:t>
            </a:r>
            <a:r>
              <a:rPr lang="zh-CN" altLang="zh-CN">
                <a:solidFill>
                  <a:srgbClr val="FF0000"/>
                </a:solidFill>
                <a:highlight>
                  <a:srgbClr val="FFFF00"/>
                </a:highlight>
              </a:rPr>
              <a:t>作为案例讲解</a:t>
            </a:r>
            <a:endParaRPr lang="zh-CN" altLang="zh-CN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lvl="0"/>
            <a:r>
              <a:rPr lang="en-US" altLang="en-US">
                <a:solidFill>
                  <a:srgbClr val="FF0000"/>
                </a:solidFill>
                <a:highlight>
                  <a:srgbClr val="FFFF00"/>
                </a:highlight>
              </a:rPr>
              <a:t>Prefabs</a:t>
            </a:r>
            <a:endParaRPr lang="zh-CN" altLang="zh-CN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lvl="0"/>
            <a:r>
              <a:rPr lang="zh-CN" altLang="zh-CN"/>
              <a:t>要善用嵌套</a:t>
            </a:r>
            <a:r>
              <a:rPr lang="en-US" altLang="en-US"/>
              <a:t> Prefab </a:t>
            </a:r>
            <a:r>
              <a:rPr lang="zh-CN" altLang="zh-CN"/>
              <a:t>和</a:t>
            </a:r>
            <a:r>
              <a:rPr lang="en-US" altLang="en-US"/>
              <a:t> Prefab Variant</a:t>
            </a:r>
            <a:r>
              <a:rPr lang="zh-CN" altLang="zh-CN"/>
              <a:t>。</a:t>
            </a:r>
            <a:endParaRPr lang="zh-CN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嵌套</a:t>
            </a:r>
            <a:r>
              <a:rPr lang="en-US" altLang="en-US"/>
              <a:t>Prefab</a:t>
            </a:r>
            <a:r>
              <a:rPr lang="zh-CN" altLang="zh-CN"/>
              <a:t>，可以在其他预制件内包含预制件实例。这称为嵌套预制件。嵌套预制件保留与自己的预制件资源的链接，同时也构成另一个预制件资源的一部分。</a:t>
            </a:r>
            <a:endParaRPr lang="zh-CN" altLang="zh-CN"/>
          </a:p>
          <a:p>
            <a:pPr lvl="0"/>
            <a:r>
              <a:rPr lang="zh-CN" altLang="zh-CN"/>
              <a:t>工作流优点：方便修改，方便制作</a:t>
            </a:r>
            <a:r>
              <a:rPr lang="en-US" altLang="en-US"/>
              <a:t>LOD</a:t>
            </a:r>
            <a:r>
              <a:rPr lang="zh-CN" altLang="zh-CN"/>
              <a:t>；</a:t>
            </a:r>
            <a:endParaRPr lang="zh-CN" altLang="zh-CN"/>
          </a:p>
          <a:p>
            <a:pPr lvl="0"/>
            <a:r>
              <a:rPr lang="zh-CN" altLang="zh-CN"/>
              <a:t>存在问题：增加</a:t>
            </a:r>
            <a:r>
              <a:rPr lang="en-US" altLang="en-US"/>
              <a:t>DrawCalls</a:t>
            </a:r>
            <a:r>
              <a:rPr lang="zh-CN" altLang="zh-CN"/>
              <a:t>，由于部件拆分得很多，因此</a:t>
            </a:r>
            <a:r>
              <a:rPr lang="en-US" altLang="en-US"/>
              <a:t>DC</a:t>
            </a:r>
            <a:r>
              <a:rPr lang="zh-CN" altLang="zh-CN"/>
              <a:t>会大大增加。但是由于相机以外的物体会剔除计算，加上配合批处理和</a:t>
            </a:r>
            <a:r>
              <a:rPr lang="en-US" altLang="en-US"/>
              <a:t>LOD</a:t>
            </a:r>
            <a:r>
              <a:rPr lang="zh-CN" altLang="zh-CN"/>
              <a:t>控制，这个问题并不是很大的问题。</a:t>
            </a:r>
            <a:endParaRPr lang="zh-CN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en-US"/>
              <a:t>Prefab Variant </a:t>
            </a:r>
            <a:r>
              <a:rPr lang="zh-CN" altLang="zh-CN"/>
              <a:t>，想对已有的预制件变化时，预制体变体非常有用。预制件变体能够继承基础预制件的属性，对预制件变体进行的覆盖优先于基础预制件的值，这有点像编程里面的继承与多态。</a:t>
            </a:r>
            <a:endParaRPr lang="zh-CN" altLang="zh-CN"/>
          </a:p>
          <a:p>
            <a:pPr lvl="0"/>
            <a:r>
              <a:rPr lang="zh-CN" altLang="zh-CN"/>
              <a:t>特别是在大场景，有效利用</a:t>
            </a:r>
            <a:r>
              <a:rPr lang="en-US" altLang="en-US"/>
              <a:t>prefab</a:t>
            </a:r>
            <a:r>
              <a:rPr lang="zh-CN" altLang="zh-CN"/>
              <a:t>嵌套与</a:t>
            </a:r>
            <a:r>
              <a:rPr lang="en-US" altLang="en-US"/>
              <a:t>prefab variant</a:t>
            </a:r>
            <a:r>
              <a:rPr lang="zh-CN" altLang="zh-CN"/>
              <a:t>，将会使性能显著提高</a:t>
            </a:r>
            <a:endParaRPr lang="zh-CN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通用渲染管线</a:t>
            </a:r>
            <a:r>
              <a:rPr lang="en-US" altLang="en-US"/>
              <a:t> (Universal Render</a:t>
            </a:r>
            <a:r>
              <a:rPr lang="zh-CN" altLang="zh-CN"/>
              <a:t>通用渲染管线</a:t>
            </a:r>
            <a:r>
              <a:rPr lang="en-US" altLang="en-US"/>
              <a:t> (Universal Render Pipeline, URP) </a:t>
            </a:r>
            <a:r>
              <a:rPr lang="zh-CN" altLang="zh-CN"/>
              <a:t>是由</a:t>
            </a:r>
            <a:r>
              <a:rPr lang="en-US" altLang="en-US"/>
              <a:t> Unity </a:t>
            </a:r>
            <a:r>
              <a:rPr lang="zh-CN" altLang="zh-CN"/>
              <a:t>制作的预构建可编程渲染管线</a:t>
            </a:r>
            <a:r>
              <a:rPr lang="en-US" altLang="en-US"/>
              <a:t> (Scriptable Render Pipeline)</a:t>
            </a:r>
            <a:r>
              <a:rPr lang="zh-CN" altLang="zh-CN"/>
              <a:t>。</a:t>
            </a:r>
            <a:r>
              <a:rPr lang="en-US" altLang="en-US"/>
              <a:t>URP </a:t>
            </a:r>
            <a:r>
              <a:rPr lang="zh-CN" altLang="zh-CN"/>
              <a:t>提供了对美术师友好的工作流程，可让您在移动平台、高端游戏主机和</a:t>
            </a:r>
            <a:r>
              <a:rPr lang="en-US" altLang="en-US"/>
              <a:t> PC </a:t>
            </a:r>
            <a:r>
              <a:rPr lang="zh-CN" altLang="zh-CN"/>
              <a:t>等各种平台上快速轻松地创建优化的图形。</a:t>
            </a:r>
            <a:endParaRPr lang="zh-CN" altLang="zh-CN"/>
          </a:p>
          <a:p>
            <a:pPr lvl="0"/>
            <a:endParaRPr lang="en-US" altLang="en-US"/>
          </a:p>
          <a:p>
            <a:pPr lvl="0"/>
            <a:r>
              <a:rPr lang="zh-CN" altLang="zh-CN"/>
              <a:t>对于</a:t>
            </a:r>
            <a:r>
              <a:rPr lang="en-US" altLang="en-US"/>
              <a:t>TA</a:t>
            </a:r>
            <a:r>
              <a:rPr lang="zh-CN" altLang="zh-CN"/>
              <a:t>来说，</a:t>
            </a:r>
            <a:r>
              <a:rPr lang="en-US" altLang="en-US"/>
              <a:t>URP</a:t>
            </a:r>
            <a:r>
              <a:rPr lang="zh-CN" altLang="zh-CN"/>
              <a:t>肯定不会陌生</a:t>
            </a:r>
            <a:endParaRPr lang="zh-CN" altLang="zh-CN"/>
          </a:p>
          <a:p>
            <a:pPr lvl="0"/>
            <a:r>
              <a:rPr lang="en-US" altLang="en-US"/>
              <a:t>URP</a:t>
            </a:r>
            <a:r>
              <a:rPr lang="zh-CN" altLang="zh-CN"/>
              <a:t>显著的地方在于高性能和便利扩展</a:t>
            </a:r>
            <a:endParaRPr lang="zh-CN" altLang="zh-CN"/>
          </a:p>
          <a:p>
            <a:pPr lvl="0"/>
            <a:endParaRPr lang="en-US" altLang="en-US"/>
          </a:p>
          <a:p>
            <a:pPr lvl="0"/>
            <a:r>
              <a:rPr lang="zh-CN" altLang="zh-CN">
                <a:highlight>
                  <a:srgbClr val="FFFF00"/>
                </a:highlight>
              </a:rPr>
              <a:t>性能：</a:t>
            </a:r>
            <a:endParaRPr lang="zh-CN" altLang="zh-CN">
              <a:highlight>
                <a:srgbClr val="FFFF00"/>
              </a:highlight>
            </a:endParaRPr>
          </a:p>
          <a:p>
            <a:pPr lvl="0"/>
            <a:r>
              <a:rPr lang="en-US" altLang="en-US"/>
              <a:t>SRP Batcher </a:t>
            </a:r>
            <a:r>
              <a:rPr lang="zh-CN" altLang="zh-CN"/>
              <a:t>是</a:t>
            </a:r>
            <a:r>
              <a:rPr lang="en-US" altLang="en-US"/>
              <a:t> URP </a:t>
            </a:r>
            <a:r>
              <a:rPr lang="zh-CN" altLang="zh-CN"/>
              <a:t>性能提升的关键。渲染时使用相同</a:t>
            </a:r>
            <a:r>
              <a:rPr lang="en-US" altLang="en-US"/>
              <a:t> Shader </a:t>
            </a:r>
            <a:r>
              <a:rPr lang="zh-CN" altLang="zh-CN"/>
              <a:t>的物体</a:t>
            </a:r>
            <a:r>
              <a:rPr lang="en-US" altLang="en-US"/>
              <a:t> </a:t>
            </a:r>
            <a:r>
              <a:rPr lang="zh-CN" altLang="zh-CN"/>
              <a:t>，通过</a:t>
            </a:r>
            <a:r>
              <a:rPr lang="en-US" altLang="en-US"/>
              <a:t>CBuffer</a:t>
            </a:r>
            <a:r>
              <a:rPr lang="zh-CN" altLang="zh-CN"/>
              <a:t>去保存每个物体材质球的参数，进而在不进行</a:t>
            </a:r>
            <a:r>
              <a:rPr lang="en-US" altLang="en-US"/>
              <a:t> SetPassCall </a:t>
            </a:r>
            <a:r>
              <a:rPr lang="zh-CN" altLang="zh-CN"/>
              <a:t>的情况下完成绘制。实际上</a:t>
            </a:r>
            <a:r>
              <a:rPr lang="en-US" altLang="en-US"/>
              <a:t>Draw Calls </a:t>
            </a:r>
            <a:r>
              <a:rPr lang="zh-CN" altLang="zh-CN"/>
              <a:t>并没有减少，减少的是</a:t>
            </a:r>
            <a:r>
              <a:rPr lang="en-US" altLang="en-US"/>
              <a:t>Set Pass</a:t>
            </a:r>
            <a:r>
              <a:rPr lang="zh-CN" altLang="zh-CN"/>
              <a:t>，但性能会提升很多。</a:t>
            </a:r>
            <a:endParaRPr lang="zh-CN" altLang="zh-CN"/>
          </a:p>
          <a:p>
            <a:pPr lvl="0"/>
            <a:endParaRPr lang="zh-CN" altLang="zh-CN"/>
          </a:p>
          <a:p>
            <a:pPr lvl="0"/>
            <a:r>
              <a:rPr lang="zh-CN" altLang="zh-CN">
                <a:highlight>
                  <a:srgbClr val="FFFF00"/>
                </a:highlight>
              </a:rPr>
              <a:t>扩展：</a:t>
            </a:r>
            <a:endParaRPr lang="zh-CN" altLang="zh-CN">
              <a:highlight>
                <a:srgbClr val="FFFF00"/>
              </a:highlight>
            </a:endParaRPr>
          </a:p>
          <a:p>
            <a:pPr lvl="0"/>
            <a:r>
              <a:rPr lang="en-US" altLang="en-US"/>
              <a:t>URP</a:t>
            </a:r>
            <a:r>
              <a:rPr lang="zh-CN" altLang="zh-CN"/>
              <a:t>提供的扩展，主要是以</a:t>
            </a:r>
            <a:r>
              <a:rPr lang="en-US" altLang="en-US"/>
              <a:t> Render Feature </a:t>
            </a:r>
            <a:r>
              <a:rPr lang="zh-CN" altLang="zh-CN"/>
              <a:t>的形式，在指定的渲染事件点插入自定义的</a:t>
            </a:r>
            <a:r>
              <a:rPr lang="en-US" altLang="en-US"/>
              <a:t> Pass</a:t>
            </a:r>
            <a:r>
              <a:rPr lang="zh-CN" altLang="zh-CN"/>
              <a:t>。</a:t>
            </a:r>
            <a:endParaRPr lang="zh-CN" altLang="zh-CN"/>
          </a:p>
          <a:p>
            <a:pPr lvl="0"/>
            <a:r>
              <a:rPr lang="zh-CN" altLang="zh-CN"/>
              <a:t>不更新</a:t>
            </a:r>
            <a:r>
              <a:rPr lang="en-US" altLang="en-US"/>
              <a:t> Unity </a:t>
            </a:r>
            <a:r>
              <a:rPr lang="zh-CN" altLang="zh-CN"/>
              <a:t>版本的情况下，单独更新</a:t>
            </a:r>
            <a:r>
              <a:rPr lang="en-US" altLang="en-US"/>
              <a:t> URP </a:t>
            </a:r>
            <a:r>
              <a:rPr lang="zh-CN" altLang="zh-CN"/>
              <a:t>源代码，对于一些渲染上的</a:t>
            </a:r>
            <a:r>
              <a:rPr lang="en-US" altLang="en-US"/>
              <a:t> BUG </a:t>
            </a:r>
            <a:r>
              <a:rPr lang="zh-CN" altLang="zh-CN"/>
              <a:t>和新需求，更容易发现问题以及选择更好的解决方案。</a:t>
            </a:r>
            <a:endParaRPr lang="zh-CN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en-US"/>
              <a:t>Renderer Features </a:t>
            </a:r>
            <a:r>
              <a:rPr lang="zh-CN" altLang="zh-CN"/>
              <a:t>可以灵活的在渲染的各个阶段插入</a:t>
            </a:r>
            <a:r>
              <a:rPr lang="en-US" altLang="en-US"/>
              <a:t>commandbuffer</a:t>
            </a:r>
            <a:r>
              <a:rPr lang="zh-CN" altLang="zh-CN"/>
              <a:t>。这个插入点由</a:t>
            </a:r>
            <a:r>
              <a:rPr lang="en-US" altLang="en-US"/>
              <a:t>RenderPassEvent</a:t>
            </a:r>
            <a:r>
              <a:rPr lang="zh-CN" altLang="zh-CN"/>
              <a:t>决定，如下图所示：</a:t>
            </a:r>
            <a:endParaRPr lang="zh-CN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问题：如何能大大降低 Draw Calls ? 动作如何解决？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我们可以通过</a:t>
            </a:r>
            <a:r>
              <a:rPr lang="en-US" altLang="en-US"/>
              <a:t>URP</a:t>
            </a:r>
            <a:r>
              <a:rPr lang="zh-CN" altLang="zh-CN"/>
              <a:t>的</a:t>
            </a:r>
            <a:r>
              <a:rPr lang="en-US" altLang="en-US"/>
              <a:t>Render Object</a:t>
            </a:r>
            <a:r>
              <a:rPr lang="zh-CN" altLang="zh-CN"/>
              <a:t>源代码里面找参考，在渲染不透明物体之前插入这个</a:t>
            </a:r>
            <a:r>
              <a:rPr lang="en-US" altLang="en-US"/>
              <a:t>Pass</a:t>
            </a:r>
            <a:r>
              <a:rPr lang="zh-CN" altLang="zh-CN"/>
              <a:t>，并修改</a:t>
            </a:r>
            <a:r>
              <a:rPr lang="en-US" altLang="en-US"/>
              <a:t>RenderTarget</a:t>
            </a:r>
            <a:r>
              <a:rPr lang="zh-CN" altLang="zh-CN"/>
              <a:t>到指定的反射</a:t>
            </a:r>
            <a:r>
              <a:rPr lang="en-US" altLang="en-US"/>
              <a:t>RT</a:t>
            </a:r>
            <a:r>
              <a:rPr lang="zh-CN" altLang="zh-CN"/>
              <a:t>中，在渲染完不透明物体之后，需要释放此</a:t>
            </a:r>
            <a:r>
              <a:rPr lang="en-US" altLang="en-US"/>
              <a:t>RT</a:t>
            </a:r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/>
              <a:t>在顶点</a:t>
            </a:r>
            <a:r>
              <a:rPr lang="en-US" altLang="en-US"/>
              <a:t>Shader</a:t>
            </a:r>
            <a:r>
              <a:rPr lang="zh-CN" altLang="zh-CN"/>
              <a:t>阶段，主要是在世界空间顶点运算的时候上下翻转，可以增加</a:t>
            </a:r>
            <a:r>
              <a:rPr lang="en-US" altLang="en-US"/>
              <a:t>Offset</a:t>
            </a:r>
            <a:r>
              <a:rPr lang="zh-CN" altLang="zh-CN"/>
              <a:t>参数以针对不同的反射平面高度，并且</a:t>
            </a:r>
            <a:r>
              <a:rPr lang="en-US" altLang="en-US"/>
              <a:t>Cull</a:t>
            </a:r>
            <a:r>
              <a:rPr lang="zh-CN" altLang="zh-CN"/>
              <a:t>选择</a:t>
            </a:r>
            <a:r>
              <a:rPr lang="en-US" altLang="en-US"/>
              <a:t>Front</a:t>
            </a:r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1" Type="http://schemas.openxmlformats.org/officeDocument/2006/relationships/image" Target="../media/image3.png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image" Target="../media/image1.jpeg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发布会PPT封面-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>
            <p:custDataLst>
              <p:tags r:id="rId4"/>
            </p:custDataLst>
          </p:nvPr>
        </p:nvSpPr>
        <p:spPr>
          <a:xfrm>
            <a:off x="408305" y="352425"/>
            <a:ext cx="1560830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bg1">
                    <a:lumMod val="75000"/>
                  </a:schemeClr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"/>
                <a:ea typeface="阿里巴巴普惠体"/>
              </a:rPr>
              <a:t>Unbounded</a:t>
            </a:r>
            <a:endParaRPr lang="en-US" altLang="zh-CN" sz="1000">
              <a:solidFill>
                <a:schemeClr val="bg1">
                  <a:lumMod val="75000"/>
                </a:schemeClr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阿里巴巴普惠体"/>
              <a:ea typeface="阿里巴巴普惠体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bg1">
                    <a:lumMod val="75000"/>
                  </a:schemeClr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"/>
                <a:ea typeface="阿里巴巴普惠体"/>
              </a:rPr>
              <a:t>Beyond the Dream</a:t>
            </a:r>
            <a:endParaRPr lang="en-US" altLang="zh-CN" sz="1000">
              <a:solidFill>
                <a:schemeClr val="bg1">
                  <a:lumMod val="75000"/>
                </a:schemeClr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阿里巴巴普惠体"/>
              <a:ea typeface="阿里巴巴普惠体"/>
            </a:endParaRPr>
          </a:p>
        </p:txBody>
      </p:sp>
      <p:pic>
        <p:nvPicPr>
          <p:cNvPr id="9" name="图片 8" descr="资源 3@4x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906000" y="352425"/>
            <a:ext cx="1685925" cy="283845"/>
          </a:xfrm>
          <a:prstGeom prst="rect">
            <a:avLst/>
          </a:prstGeom>
        </p:spPr>
      </p:pic>
      <p:grpSp>
        <p:nvGrpSpPr>
          <p:cNvPr id="26" name="组合 25"/>
          <p:cNvGrpSpPr/>
          <p:nvPr userDrawn="1"/>
        </p:nvGrpSpPr>
        <p:grpSpPr>
          <a:xfrm>
            <a:off x="3698240" y="1658620"/>
            <a:ext cx="4824095" cy="260350"/>
            <a:chOff x="5779" y="5561"/>
            <a:chExt cx="7597" cy="410"/>
          </a:xfrm>
        </p:grpSpPr>
        <p:sp>
          <p:nvSpPr>
            <p:cNvPr id="2" name="文本框 1"/>
            <p:cNvSpPr txBox="1"/>
            <p:nvPr>
              <p:custDataLst>
                <p:tags r:id="rId7"/>
              </p:custDataLst>
            </p:nvPr>
          </p:nvSpPr>
          <p:spPr>
            <a:xfrm>
              <a:off x="7237" y="5561"/>
              <a:ext cx="4681" cy="4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zh-CN" sz="1100">
                  <a:solidFill>
                    <a:schemeClr val="bg1">
                      <a:lumMod val="75000"/>
                    </a:schemeClr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阿里巴巴普惠体"/>
                  <a:ea typeface="阿里巴巴普惠体"/>
                </a:rPr>
                <a:t>虚实无界</a:t>
              </a:r>
              <a:r>
                <a:rPr lang="en-US" altLang="zh-CN" sz="1100">
                  <a:solidFill>
                    <a:schemeClr val="bg1">
                      <a:lumMod val="75000"/>
                    </a:schemeClr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阿里巴巴普惠体"/>
                  <a:ea typeface="阿里巴巴普惠体"/>
                </a:rPr>
                <a:t>·</a:t>
              </a:r>
              <a:r>
                <a:rPr lang="zh-CN" altLang="en-US" sz="1100">
                  <a:solidFill>
                    <a:schemeClr val="bg1">
                      <a:lumMod val="75000"/>
                    </a:schemeClr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阿里巴巴普惠体"/>
                  <a:ea typeface="阿里巴巴普惠体"/>
                </a:rPr>
                <a:t>超越梦想</a:t>
              </a:r>
              <a:endParaRPr lang="zh-CN" altLang="en-US" sz="1100">
                <a:solidFill>
                  <a:schemeClr val="bg1">
                    <a:lumMod val="75000"/>
                  </a:schemeClr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"/>
                <a:ea typeface="阿里巴巴普惠体"/>
              </a:endParaRPr>
            </a:p>
          </p:txBody>
        </p:sp>
        <p:cxnSp>
          <p:nvCxnSpPr>
            <p:cNvPr id="3" name="直接连接符 2"/>
            <p:cNvCxnSpPr/>
            <p:nvPr>
              <p:custDataLst>
                <p:tags r:id="rId8"/>
              </p:custDataLst>
            </p:nvPr>
          </p:nvCxnSpPr>
          <p:spPr>
            <a:xfrm>
              <a:off x="12038" y="5734"/>
              <a:ext cx="1338" cy="0"/>
            </a:xfrm>
            <a:prstGeom prst="line">
              <a:avLst/>
            </a:prstGeom>
            <a:ln w="6350"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alpha val="0"/>
                      <a:lumMod val="85000"/>
                    </a:schemeClr>
                  </a:gs>
                </a:gsLst>
                <a:lin ang="0" scaled="1"/>
              </a:gradFill>
              <a:prstDash val="solid"/>
              <a:miter/>
            </a:ln>
          </p:spPr>
        </p:cxnSp>
        <p:cxnSp>
          <p:nvCxnSpPr>
            <p:cNvPr id="20" name="直接连接符 19"/>
            <p:cNvCxnSpPr/>
            <p:nvPr>
              <p:custDataLst>
                <p:tags r:id="rId9"/>
              </p:custDataLst>
            </p:nvPr>
          </p:nvCxnSpPr>
          <p:spPr>
            <a:xfrm>
              <a:off x="5779" y="5734"/>
              <a:ext cx="1338" cy="0"/>
            </a:xfrm>
            <a:prstGeom prst="line">
              <a:avLst/>
            </a:prstGeom>
            <a:ln w="6350">
              <a:gradFill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>
                      <a:alpha val="0"/>
                      <a:lumMod val="85000"/>
                    </a:schemeClr>
                  </a:gs>
                </a:gsLst>
                <a:lin ang="0" scaled="1"/>
              </a:gradFill>
              <a:prstDash val="solid"/>
              <a:miter/>
            </a:ln>
          </p:spPr>
        </p:cxnSp>
      </p:grpSp>
      <p:pic>
        <p:nvPicPr>
          <p:cNvPr id="14" name="图片 13" descr="2023@2x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498465" y="1123315"/>
            <a:ext cx="1209040" cy="3765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发布会PPT封面-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文本框 24"/>
          <p:cNvSpPr txBox="1"/>
          <p:nvPr userDrawn="1">
            <p:custDataLst>
              <p:tags r:id="rId4"/>
            </p:custDataLst>
          </p:nvPr>
        </p:nvSpPr>
        <p:spPr>
          <a:xfrm>
            <a:off x="408305" y="352425"/>
            <a:ext cx="1560830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bg1">
                    <a:lumMod val="75000"/>
                  </a:schemeClr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"/>
                <a:ea typeface="阿里巴巴普惠体"/>
              </a:rPr>
              <a:t>Unbounded</a:t>
            </a:r>
            <a:endParaRPr lang="en-US" altLang="zh-CN" sz="1000">
              <a:solidFill>
                <a:schemeClr val="bg1">
                  <a:lumMod val="75000"/>
                </a:schemeClr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阿里巴巴普惠体"/>
              <a:ea typeface="阿里巴巴普惠体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bg1">
                    <a:lumMod val="75000"/>
                  </a:schemeClr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"/>
                <a:ea typeface="阿里巴巴普惠体"/>
              </a:rPr>
              <a:t>Beyond the Dream</a:t>
            </a:r>
            <a:endParaRPr lang="en-US" altLang="zh-CN" sz="1000">
              <a:solidFill>
                <a:schemeClr val="bg1">
                  <a:lumMod val="75000"/>
                </a:schemeClr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阿里巴巴普惠体"/>
              <a:ea typeface="阿里巴巴普惠体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目录-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2594610" y="826135"/>
            <a:ext cx="7098665" cy="956945"/>
            <a:chOff x="4086" y="1301"/>
            <a:chExt cx="11179" cy="1507"/>
          </a:xfrm>
        </p:grpSpPr>
        <p:sp>
          <p:nvSpPr>
            <p:cNvPr id="8" name="任意多边形 7"/>
            <p:cNvSpPr/>
            <p:nvPr userDrawn="1">
              <p:custDataLst>
                <p:tags r:id="rId3"/>
              </p:custDataLst>
            </p:nvPr>
          </p:nvSpPr>
          <p:spPr>
            <a:xfrm>
              <a:off x="11231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 1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4086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5"/>
              </p:custDataLst>
            </p:nvPr>
          </p:nvSpPr>
          <p:spPr>
            <a:xfrm>
              <a:off x="8543" y="1301"/>
              <a:ext cx="2241" cy="1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目录</a:t>
              </a:r>
              <a:endParaRPr lang="zh-CN" altLang="en-US" sz="4400">
                <a:solidFill>
                  <a:schemeClr val="bg1"/>
                </a:solidFill>
                <a:latin typeface="阿里巴巴普惠体 B"/>
                <a:ea typeface="阿里巴巴普惠体 B"/>
              </a:endParaRPr>
            </a:p>
          </p:txBody>
        </p:sp>
        <p:sp>
          <p:nvSpPr>
            <p:cNvPr id="13" name="文本框 12"/>
            <p:cNvSpPr txBox="1"/>
            <p:nvPr userDrawn="1">
              <p:custDataLst>
                <p:tags r:id="rId6"/>
              </p:custDataLst>
            </p:nvPr>
          </p:nvSpPr>
          <p:spPr>
            <a:xfrm>
              <a:off x="6857" y="2374"/>
              <a:ext cx="5582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bg1"/>
                  </a:solidFill>
                  <a:latin typeface="阿里巴巴普惠体 Light"/>
                  <a:ea typeface="阿里巴巴普惠体 Light"/>
                </a:rPr>
                <a:t>CONTENTS</a:t>
              </a:r>
              <a:endParaRPr lang="en-US" altLang="zh-CN" sz="1200">
                <a:solidFill>
                  <a:schemeClr val="bg1"/>
                </a:solidFill>
                <a:latin typeface="阿里巴巴普惠体 Light"/>
                <a:ea typeface="阿里巴巴普惠体 Light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通用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过渡页背景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  <p:custDataLst>
              <p:tags r:id="rId2"/>
            </p:custDataLst>
          </p:nvPr>
        </p:nvSpPr>
        <p:spPr/>
        <p:txBody>
          <a:bodyPr/>
          <a:lstStyle/>
          <a:p>
            <a:fld id="{6A3FA482-6FC5-4755-99B2-987E9A4F546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  <p:custDataLst>
              <p:tags r:id="rId4"/>
            </p:custDataLst>
          </p:nvPr>
        </p:nvSpPr>
        <p:spPr/>
        <p:txBody>
          <a:bodyPr/>
          <a:lstStyle/>
          <a:p>
            <a:fld id="{45485CC3-18FD-4465-A104-3A5FB859E99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>
            <a:normAutofit/>
          </a:bodyPr>
          <a:lstStyle>
            <a:lvl1pPr lvl="0"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>
            <a:normAutofit/>
          </a:bodyPr>
          <a:lstStyle>
            <a:lvl1pPr lvl="0"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  <p:custDataLst>
              <p:tags r:id="rId4"/>
            </p:custDataLst>
          </p:nvPr>
        </p:nvSpPr>
        <p:spPr/>
        <p:txBody>
          <a:bodyPr/>
          <a:lstStyle/>
          <a:p>
            <a:fld id="{E2FEA4FB-DE9C-447B-81C7-4FA9D2081EA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  <p:custDataLst>
              <p:tags r:id="rId6"/>
            </p:custDataLst>
          </p:nvPr>
        </p:nvSpPr>
        <p:spPr/>
        <p:txBody>
          <a:bodyPr/>
          <a:lstStyle/>
          <a:p>
            <a:fld id="{D7399962-16EF-4780-88E3-B6141E306363}" type="slidenum">
              <a:rPr lang="zh-CN" altLang="en-US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anchor="ctr" anchorCtr="0">
            <a:normAutofit/>
          </a:bodyPr>
          <a:lstStyle>
            <a:lvl1pPr lvl="0"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lvl="0" indent="-228600">
              <a:spcAft>
                <a:spcPts val="1000"/>
              </a:spcAft>
              <a:defRPr spc="300"/>
            </a:lvl1pPr>
            <a:lvl2pPr marL="685800" lvl="1" indent="-228600">
              <a:defRPr spc="300"/>
            </a:lvl2pPr>
            <a:lvl3pPr marL="1143000" lvl="2" indent="-228600">
              <a:defRPr spc="300"/>
            </a:lvl3pPr>
            <a:lvl4pPr marL="1600200" lvl="3" indent="-228600">
              <a:defRPr spc="300"/>
            </a:lvl4pPr>
            <a:lvl5pPr marL="2057400" lvl="4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  <p:custDataLst>
              <p:tags r:id="rId4"/>
            </p:custDataLst>
          </p:nvPr>
        </p:nvSpPr>
        <p:spPr/>
        <p:txBody>
          <a:bodyPr/>
          <a:lstStyle/>
          <a:p>
            <a:fld id="{FFF1F091-C94B-44A4-B345-26354CCE244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  <p:custDataLst>
              <p:tags r:id="rId6"/>
            </p:custDataLst>
          </p:nvPr>
        </p:nvSpPr>
        <p:spPr/>
        <p:txBody>
          <a:bodyPr/>
          <a:lstStyle/>
          <a:p>
            <a:fld id="{AD5B06AC-9040-4A26-824E-86230B56F18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idx="10"/>
            <p:custDataLst>
              <p:tags r:id="rId2"/>
            </p:custDataLst>
          </p:nvPr>
        </p:nvSpPr>
        <p:spPr/>
        <p:txBody>
          <a:bodyPr/>
          <a:lstStyle/>
          <a:p>
            <a:fld id="{E3D69A4B-ED84-465F-82A3-AD3F4B9C23D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2"/>
            <p:custDataLst>
              <p:tags r:id="rId4"/>
            </p:custDataLst>
          </p:nvPr>
        </p:nvSpPr>
        <p:spPr/>
        <p:txBody>
          <a:bodyPr/>
          <a:lstStyle/>
          <a:p>
            <a:fld id="{BBA4BBA1-F5F6-4627-ACC9-A3BE62E203F5}" type="slidenum">
              <a:rPr lang="zh-CN" altLang="en-US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idx="10"/>
            <p:custDataLst>
              <p:tags r:id="rId2"/>
            </p:custDataLst>
          </p:nvPr>
        </p:nvSpPr>
        <p:spPr/>
        <p:txBody>
          <a:bodyPr/>
          <a:lstStyle/>
          <a:p>
            <a:fld id="{42256DD9-5AEC-4851-88E4-237C5CE65883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2"/>
            <p:custDataLst>
              <p:tags r:id="rId4"/>
            </p:custDataLst>
          </p:nvPr>
        </p:nvSpPr>
        <p:spPr/>
        <p:txBody>
          <a:bodyPr/>
          <a:lstStyle/>
          <a:p>
            <a:fld id="{CECC1555-B347-47CC-ABB0-BE308415FD97}" type="slidenum">
              <a:rPr lang="zh-CN" altLang="en-US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anchor="t" anchorCtr="0">
            <a:normAutofit/>
          </a:bodyPr>
          <a:lstStyle>
            <a:lvl1pPr lvl="0"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lvl="0"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42.xml"/><Relationship Id="rId16" Type="http://schemas.openxmlformats.org/officeDocument/2006/relationships/tags" Target="../tags/tag41.xml"/><Relationship Id="rId15" Type="http://schemas.openxmlformats.org/officeDocument/2006/relationships/tags" Target="../tags/tag40.xml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lvl="0"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9B5BE-C67B-4034-8171-8799E6B7A69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lvl="0"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lvl="0"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38F76-D7E1-4C06-9C3B-432985101495}" type="slidenum">
              <a:rPr lang="zh-CN" altLang="en-US"/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l" defTabSz="914400">
        <a:lnSpc>
          <a:spcPct val="100000"/>
        </a:lnSpc>
        <a:spcBef>
          <a:spcPct val="0"/>
        </a:spcBef>
        <a:buNone/>
        <a:defRPr sz="3600" b="1" u="none" strike="noStrike" kern="1200" spc="300" baseline="0">
          <a:solidFill>
            <a:schemeClr val="tx1">
              <a:lumMod val="85000"/>
              <a:lumOff val="15000"/>
            </a:schemeClr>
          </a:solidFill>
          <a:latin typeface="Arial" panose="020B0604020202020204"/>
          <a:ea typeface="微软雅黑" panose="020B0503020204020204" charset="-122"/>
        </a:defRPr>
      </a:lvl1pPr>
    </p:titleStyle>
    <p:bodyStyle>
      <a:lvl1pPr marL="228600" lvl="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spc="150" baseline="0">
          <a:solidFill>
            <a:schemeClr val="tx1">
              <a:lumMod val="65000"/>
              <a:lumOff val="35000"/>
            </a:schemeClr>
          </a:solidFill>
          <a:latin typeface="Arial" panose="020B0604020202020204"/>
          <a:ea typeface="微软雅黑" panose="020B0503020204020204" charset="-122"/>
        </a:defRPr>
      </a:lvl1pPr>
      <a:lvl2pPr marL="685800" lvl="1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spc="150" baseline="0">
          <a:solidFill>
            <a:schemeClr val="tx1">
              <a:lumMod val="65000"/>
              <a:lumOff val="35000"/>
            </a:schemeClr>
          </a:solidFill>
          <a:latin typeface="Arial" panose="020B0604020202020204"/>
          <a:ea typeface="微软雅黑" panose="020B0503020204020204" charset="-122"/>
        </a:defRPr>
      </a:lvl2pPr>
      <a:lvl3pPr marL="1143000" lvl="2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spc="150" baseline="0">
          <a:solidFill>
            <a:schemeClr val="tx1">
              <a:lumMod val="65000"/>
              <a:lumOff val="35000"/>
            </a:schemeClr>
          </a:solidFill>
          <a:latin typeface="Arial" panose="020B0604020202020204"/>
          <a:ea typeface="微软雅黑" panose="020B0503020204020204" charset="-122"/>
        </a:defRPr>
      </a:lvl3pPr>
      <a:lvl4pPr marL="1600200" lvl="3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spc="150" baseline="0">
          <a:solidFill>
            <a:schemeClr val="tx1">
              <a:lumMod val="65000"/>
              <a:lumOff val="35000"/>
            </a:schemeClr>
          </a:solidFill>
          <a:latin typeface="Arial" panose="020B0604020202020204"/>
          <a:ea typeface="微软雅黑" panose="020B0503020204020204" charset="-122"/>
        </a:defRPr>
      </a:lvl4pPr>
      <a:lvl5pPr marL="2057400" lvl="4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spc="150" baseline="0">
          <a:solidFill>
            <a:schemeClr val="tx1">
              <a:lumMod val="65000"/>
              <a:lumOff val="35000"/>
            </a:schemeClr>
          </a:solidFill>
          <a:latin typeface="Arial" panose="020B0604020202020204"/>
          <a:ea typeface="微软雅黑" panose="020B0503020204020204" charset="-122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1pPr>
      <a:lvl2pPr marL="457200" lvl="1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2pPr>
      <a:lvl3pPr marL="914400" lvl="2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3pPr>
      <a:lvl4pPr marL="1371600" lvl="3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4pPr>
      <a:lvl5pPr marL="1828800" lvl="4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5pPr>
      <a:lvl6pPr marL="2286000" lvl="5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6pPr>
      <a:lvl7pPr marL="2743200" lvl="6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7pPr>
      <a:lvl8pPr marL="3200400" lvl="7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8pPr>
      <a:lvl9pPr marL="3657600" lvl="8" algn="l" defTabSz="914400">
        <a:defRPr sz="1800" kern="1200">
          <a:solidFill>
            <a:schemeClr val="tx1"/>
          </a:solidFill>
          <a:latin typeface="Arial" panose="020B0604020202020204"/>
          <a:ea typeface="微软雅黑" panose="020B0503020204020204" charset="-122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image" Target="../media/image8.png"/><Relationship Id="rId1" Type="http://schemas.openxmlformats.org/officeDocument/2006/relationships/tags" Target="../tags/tag4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8" Type="http://schemas.openxmlformats.org/officeDocument/2006/relationships/image" Target="../media/image16.png"/><Relationship Id="rId7" Type="http://schemas.openxmlformats.org/officeDocument/2006/relationships/image" Target="../media/image15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0" Type="http://schemas.openxmlformats.org/officeDocument/2006/relationships/notesSlide" Target="../notesSlides/notesSlide2.xml"/><Relationship Id="rId2" Type="http://schemas.openxmlformats.org/officeDocument/2006/relationships/image" Target="../media/image10.jpeg"/><Relationship Id="rId19" Type="http://schemas.openxmlformats.org/officeDocument/2006/relationships/slideLayout" Target="../slideLayouts/slideLayout5.xml"/><Relationship Id="rId18" Type="http://schemas.openxmlformats.org/officeDocument/2006/relationships/image" Target="../media/image26.jpeg"/><Relationship Id="rId17" Type="http://schemas.openxmlformats.org/officeDocument/2006/relationships/image" Target="../media/image25.jpeg"/><Relationship Id="rId16" Type="http://schemas.openxmlformats.org/officeDocument/2006/relationships/image" Target="../media/image24.jpeg"/><Relationship Id="rId15" Type="http://schemas.openxmlformats.org/officeDocument/2006/relationships/image" Target="../media/image23.jpeg"/><Relationship Id="rId14" Type="http://schemas.openxmlformats.org/officeDocument/2006/relationships/image" Target="../media/image22.jpeg"/><Relationship Id="rId13" Type="http://schemas.openxmlformats.org/officeDocument/2006/relationships/image" Target="../media/image21.jpeg"/><Relationship Id="rId12" Type="http://schemas.openxmlformats.org/officeDocument/2006/relationships/image" Target="../media/image20.jpeg"/><Relationship Id="rId11" Type="http://schemas.openxmlformats.org/officeDocument/2006/relationships/image" Target="../media/image19.jpeg"/><Relationship Id="rId10" Type="http://schemas.openxmlformats.org/officeDocument/2006/relationships/image" Target="../media/image18.jpeg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image" Target="../media/image27.png"/><Relationship Id="rId30" Type="http://schemas.openxmlformats.org/officeDocument/2006/relationships/notesSlide" Target="../notesSlides/notesSlide3.xml"/><Relationship Id="rId3" Type="http://schemas.openxmlformats.org/officeDocument/2006/relationships/tags" Target="../tags/tag48.xml"/><Relationship Id="rId29" Type="http://schemas.openxmlformats.org/officeDocument/2006/relationships/slideLayout" Target="../slideLayouts/slideLayout5.xml"/><Relationship Id="rId28" Type="http://schemas.openxmlformats.org/officeDocument/2006/relationships/tags" Target="../tags/tag70.xml"/><Relationship Id="rId27" Type="http://schemas.openxmlformats.org/officeDocument/2006/relationships/tags" Target="../tags/tag69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tags" Target="../tags/tag65.xml"/><Relationship Id="rId22" Type="http://schemas.openxmlformats.org/officeDocument/2006/relationships/tags" Target="../tags/tag64.xml"/><Relationship Id="rId21" Type="http://schemas.openxmlformats.org/officeDocument/2006/relationships/tags" Target="../tags/tag63.xml"/><Relationship Id="rId20" Type="http://schemas.openxmlformats.org/officeDocument/2006/relationships/tags" Target="../tags/tag62.xml"/><Relationship Id="rId2" Type="http://schemas.openxmlformats.org/officeDocument/2006/relationships/tags" Target="../tags/tag47.xml"/><Relationship Id="rId19" Type="http://schemas.openxmlformats.org/officeDocument/2006/relationships/image" Target="../media/image29.png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image" Target="../media/image28.png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7" Type="http://schemas.openxmlformats.org/officeDocument/2006/relationships/notesSlide" Target="../notesSlides/notesSlide4.xml"/><Relationship Id="rId16" Type="http://schemas.openxmlformats.org/officeDocument/2006/relationships/slideLayout" Target="../slideLayouts/slideLayout5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tags" Target="../tags/tag7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image" Target="../media/image31.png"/><Relationship Id="rId6" Type="http://schemas.openxmlformats.org/officeDocument/2006/relationships/tags" Target="../tags/tag90.xml"/><Relationship Id="rId5" Type="http://schemas.openxmlformats.org/officeDocument/2006/relationships/image" Target="../media/image30.png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8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131.xml"/><Relationship Id="rId6" Type="http://schemas.openxmlformats.org/officeDocument/2006/relationships/hyperlink" Target="https://docs.unity.cn/cn/current/Manual/DefaultPresetsByFolder.html" TargetMode="External"/><Relationship Id="rId5" Type="http://schemas.openxmlformats.org/officeDocument/2006/relationships/hyperlink" Target="https://docs.unity.cn/cn/current/Manual/Presets.html" TargetMode="Externa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13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image" Target="../media/image35.png"/><Relationship Id="rId7" Type="http://schemas.openxmlformats.org/officeDocument/2006/relationships/tags" Target="../tags/tag144.xml"/><Relationship Id="rId6" Type="http://schemas.openxmlformats.org/officeDocument/2006/relationships/image" Target="../media/image34.png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1" Type="http://schemas.openxmlformats.org/officeDocument/2006/relationships/notesSlide" Target="../notesSlides/notesSlide12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140.xml"/><Relationship Id="rId19" Type="http://schemas.openxmlformats.org/officeDocument/2006/relationships/tags" Target="../tags/tag151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image" Target="../media/image39.png"/><Relationship Id="rId15" Type="http://schemas.openxmlformats.org/officeDocument/2006/relationships/tags" Target="../tags/tag148.xml"/><Relationship Id="rId14" Type="http://schemas.openxmlformats.org/officeDocument/2006/relationships/image" Target="../media/image38.png"/><Relationship Id="rId13" Type="http://schemas.openxmlformats.org/officeDocument/2006/relationships/tags" Target="../tags/tag147.xml"/><Relationship Id="rId12" Type="http://schemas.openxmlformats.org/officeDocument/2006/relationships/image" Target="../media/image37.png"/><Relationship Id="rId11" Type="http://schemas.openxmlformats.org/officeDocument/2006/relationships/tags" Target="../tags/tag146.xml"/><Relationship Id="rId10" Type="http://schemas.openxmlformats.org/officeDocument/2006/relationships/image" Target="../media/image36.png"/><Relationship Id="rId1" Type="http://schemas.openxmlformats.org/officeDocument/2006/relationships/tags" Target="../tags/tag13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image" Target="../media/image41.png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image" Target="../media/image40.png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15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image" Target="../media/image42.png"/><Relationship Id="rId2" Type="http://schemas.openxmlformats.org/officeDocument/2006/relationships/tags" Target="../tags/tag160.xml"/><Relationship Id="rId1" Type="http://schemas.openxmlformats.org/officeDocument/2006/relationships/tags" Target="../tags/tag15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6" Type="http://schemas.openxmlformats.org/officeDocument/2006/relationships/notesSlide" Target="../notesSlides/notesSlide15.xml"/><Relationship Id="rId15" Type="http://schemas.openxmlformats.org/officeDocument/2006/relationships/slideLayout" Target="../slideLayouts/slideLayout5.xml"/><Relationship Id="rId14" Type="http://schemas.openxmlformats.org/officeDocument/2006/relationships/tags" Target="../tags/tag178.xml"/><Relationship Id="rId13" Type="http://schemas.openxmlformats.org/officeDocument/2006/relationships/tags" Target="../tags/tag177.xml"/><Relationship Id="rId12" Type="http://schemas.openxmlformats.org/officeDocument/2006/relationships/tags" Target="../tags/tag176.xml"/><Relationship Id="rId11" Type="http://schemas.openxmlformats.org/officeDocument/2006/relationships/tags" Target="../tags/tag175.xml"/><Relationship Id="rId10" Type="http://schemas.openxmlformats.org/officeDocument/2006/relationships/tags" Target="../tags/tag174.xml"/><Relationship Id="rId1" Type="http://schemas.openxmlformats.org/officeDocument/2006/relationships/tags" Target="../tags/tag16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84.xml"/><Relationship Id="rId6" Type="http://schemas.openxmlformats.org/officeDocument/2006/relationships/image" Target="../media/image43.png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90.xml"/><Relationship Id="rId6" Type="http://schemas.openxmlformats.org/officeDocument/2006/relationships/image" Target="../media/image44.png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209.xml"/><Relationship Id="rId6" Type="http://schemas.openxmlformats.org/officeDocument/2006/relationships/image" Target="../media/image45.png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21.xml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image" Target="../media/image2.png"/><Relationship Id="rId7" Type="http://schemas.openxmlformats.org/officeDocument/2006/relationships/tags" Target="../tags/tag227.xml"/><Relationship Id="rId6" Type="http://schemas.openxmlformats.org/officeDocument/2006/relationships/image" Target="../media/image3.png"/><Relationship Id="rId5" Type="http://schemas.openxmlformats.org/officeDocument/2006/relationships/tags" Target="../tags/tag226.xml"/><Relationship Id="rId4" Type="http://schemas.openxmlformats.org/officeDocument/2006/relationships/tags" Target="../tags/tag225.xml"/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019810" y="2202815"/>
            <a:ext cx="10206355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spc="16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DOUYU Font"/>
                <a:ea typeface="DOUYU Font"/>
              </a:rPr>
              <a:t>元宇宙美术工作流</a:t>
            </a:r>
            <a:endParaRPr lang="zh-CN" altLang="en-US" sz="6000" spc="1600">
              <a:solidFill>
                <a:schemeClr val="bg1"/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DOUYU Font"/>
              <a:ea typeface="DOUYU Font"/>
            </a:endParaRPr>
          </a:p>
          <a:p>
            <a:pPr algn="ctr"/>
            <a:r>
              <a:rPr lang="zh-CN" altLang="en-US" sz="6000" spc="16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DOUYU Font"/>
                <a:ea typeface="DOUYU Font"/>
              </a:rPr>
              <a:t>与渲染设计</a:t>
            </a:r>
            <a:endParaRPr lang="zh-CN" altLang="en-US" sz="6000" spc="1600">
              <a:solidFill>
                <a:schemeClr val="bg1"/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DOUYU Font"/>
              <a:ea typeface="DOUYU Font"/>
            </a:endParaRPr>
          </a:p>
        </p:txBody>
      </p:sp>
      <p:pic>
        <p:nvPicPr>
          <p:cNvPr id="24" name="图片 23" descr="组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795" y="3952875"/>
            <a:ext cx="8578215" cy="70040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4578350" y="4105275"/>
            <a:ext cx="3025775" cy="48895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 Medium"/>
                <a:ea typeface="阿里巴巴普惠体 Medium"/>
              </a:rPr>
              <a:t>陈景光</a:t>
            </a:r>
            <a:r>
              <a:rPr lang="en-US" altLang="zh-CN" sz="20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 Medium"/>
                <a:ea typeface="阿里巴巴普惠体 Medium"/>
              </a:rPr>
              <a:t>    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 Medium"/>
                <a:ea typeface="阿里巴巴普惠体 Medium"/>
              </a:rPr>
              <a:t>超次元</a:t>
            </a:r>
            <a:r>
              <a:rPr lang="en-US" altLang="zh-CN" sz="20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 Medium"/>
                <a:ea typeface="阿里巴巴普惠体 Medium"/>
              </a:rPr>
              <a:t>TA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 Medium"/>
                <a:ea typeface="阿里巴巴普惠体 Medium"/>
              </a:rPr>
              <a:t>总监</a:t>
            </a:r>
            <a:endParaRPr lang="zh-CN" altLang="en-US" sz="2000">
              <a:solidFill>
                <a:schemeClr val="bg1"/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阿里巴巴普惠体 Medium"/>
              <a:ea typeface="阿里巴巴普惠体 Medium"/>
            </a:endParaRPr>
          </a:p>
          <a:p>
            <a:pPr algn="ctr">
              <a:buClrTx/>
              <a:buSzTx/>
              <a:buFontTx/>
            </a:pPr>
            <a:endParaRPr lang="zh-CN" altLang="en-US" sz="2000">
              <a:solidFill>
                <a:schemeClr val="bg1"/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阿里巴巴普惠体 Medium"/>
              <a:ea typeface="阿里巴巴普惠体 Medium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"/>
          <p:cNvSpPr txBox="1"/>
          <p:nvPr/>
        </p:nvSpPr>
        <p:spPr>
          <a:xfrm>
            <a:off x="2663222" y="1013460"/>
            <a:ext cx="6865557" cy="553720"/>
          </a:xfrm>
          <a:prstGeom prst="rect">
            <a:avLst/>
          </a:prstGeom>
          <a:noFill/>
        </p:spPr>
        <p:txBody>
          <a:bodyPr wrap="square"/>
          <a:lstStyle/>
          <a:p>
            <a:pPr lvl="0" algn="ctr"/>
            <a:r>
              <a:rPr lang="zh-CN" altLang="zh-CN" sz="3600" b="1">
                <a:solidFill>
                  <a:srgbClr val="FFFFFF"/>
                </a:solidFill>
                <a:latin typeface="阿里巴巴普惠体"/>
                <a:ea typeface="阿里巴巴普惠体"/>
              </a:rPr>
              <a:t>多种风格元宇宙场景</a:t>
            </a:r>
            <a:endParaRPr lang="zh-CN" altLang="zh-CN" sz="3600" b="1">
              <a:solidFill>
                <a:srgbClr val="FFFFFF"/>
              </a:solidFill>
              <a:latin typeface="阿里巴巴普惠体"/>
              <a:ea typeface="阿里巴巴普惠体"/>
            </a:endParaRPr>
          </a:p>
        </p:txBody>
      </p:sp>
      <p:cxnSp>
        <p:nvCxnSpPr>
          <p:cNvPr id="4" name="直接连接符 5"/>
          <p:cNvCxnSpPr/>
          <p:nvPr/>
        </p:nvCxnSpPr>
        <p:spPr>
          <a:xfrm>
            <a:off x="4680585" y="1725930"/>
            <a:ext cx="2830830" cy="0"/>
          </a:xfrm>
          <a:prstGeom prst="line">
            <a:avLst/>
          </a:prstGeom>
          <a:ln w="28575">
            <a:gradFill>
              <a:gsLst>
                <a:gs pos="100000">
                  <a:srgbClr val="6859B7">
                    <a:alpha val="0"/>
                  </a:srgbClr>
                </a:gs>
                <a:gs pos="0">
                  <a:srgbClr val="6859B7">
                    <a:alpha val="0"/>
                  </a:srgbClr>
                </a:gs>
                <a:gs pos="53000">
                  <a:srgbClr val="6859B7"/>
                </a:gs>
              </a:gsLst>
              <a:lin ang="0" scaled="1"/>
            </a:gradFill>
            <a:prstDash val="solid"/>
            <a:miter/>
          </a:ln>
        </p:spPr>
      </p:cxnSp>
      <p:grpSp>
        <p:nvGrpSpPr>
          <p:cNvPr id="5" name="组合 17"/>
          <p:cNvGrpSpPr/>
          <p:nvPr/>
        </p:nvGrpSpPr>
        <p:grpSpPr>
          <a:xfrm>
            <a:off x="456658" y="2074273"/>
            <a:ext cx="11278684" cy="4171853"/>
            <a:chOff x="482942" y="2074273"/>
            <a:chExt cx="11278684" cy="4171853"/>
          </a:xfrm>
        </p:grpSpPr>
        <p:grpSp>
          <p:nvGrpSpPr>
            <p:cNvPr id="6" name="组合 14"/>
            <p:cNvGrpSpPr/>
            <p:nvPr/>
          </p:nvGrpSpPr>
          <p:grpSpPr>
            <a:xfrm>
              <a:off x="482942" y="2074273"/>
              <a:ext cx="1850400" cy="4171853"/>
              <a:chOff x="482942" y="2074273"/>
              <a:chExt cx="1850400" cy="4171853"/>
            </a:xfrm>
          </p:grpSpPr>
          <p:sp>
            <p:nvSpPr>
              <p:cNvPr id="7" name="圆角矩形 50"/>
              <p:cNvSpPr/>
              <p:nvPr/>
            </p:nvSpPr>
            <p:spPr>
              <a:xfrm>
                <a:off x="494377" y="2074273"/>
                <a:ext cx="1827530" cy="462915"/>
              </a:xfrm>
              <a:prstGeom prst="rect">
                <a:avLst/>
              </a:prstGeom>
              <a:solidFill>
                <a:srgbClr val="621D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8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数字孪生</a:t>
                </a:r>
                <a:endParaRPr lang="zh-CN" altLang="en-US" sz="18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8" name="图片 1126"/>
              <p:cNvPicPr>
                <a:picLocks noChangeAspect="1"/>
              </p:cNvPicPr>
              <p:nvPr/>
            </p:nvPicPr>
            <p:blipFill>
              <a:blip r:embed="rId1"/>
              <a:srcRect l="7333" r="7333"/>
              <a:stretch>
                <a:fillRect/>
              </a:stretch>
            </p:blipFill>
            <p:spPr>
              <a:xfrm>
                <a:off x="485170" y="5029326"/>
                <a:ext cx="1845945" cy="1216800"/>
              </a:xfrm>
              <a:prstGeom prst="rect">
                <a:avLst/>
              </a:prstGeom>
            </p:spPr>
          </p:pic>
          <p:sp>
            <p:nvSpPr>
              <p:cNvPr id="9" name="文本框 1138"/>
              <p:cNvSpPr txBox="1"/>
              <p:nvPr/>
            </p:nvSpPr>
            <p:spPr>
              <a:xfrm>
                <a:off x="482942" y="5970536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家具店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10" name="图片 1097"/>
              <p:cNvPicPr>
                <a:picLocks noChangeAspect="1"/>
              </p:cNvPicPr>
              <p:nvPr/>
            </p:nvPicPr>
            <p:blipFill>
              <a:blip r:embed="rId2"/>
              <a:srcRect l="11053" r="11053"/>
              <a:stretch>
                <a:fillRect/>
              </a:stretch>
            </p:blipFill>
            <p:spPr>
              <a:xfrm>
                <a:off x="489932" y="3795694"/>
                <a:ext cx="1836420" cy="1214120"/>
              </a:xfrm>
              <a:prstGeom prst="rect">
                <a:avLst/>
              </a:prstGeom>
            </p:spPr>
          </p:pic>
          <p:sp>
            <p:nvSpPr>
              <p:cNvPr id="11" name="文本框 1137"/>
              <p:cNvSpPr txBox="1"/>
              <p:nvPr/>
            </p:nvSpPr>
            <p:spPr>
              <a:xfrm>
                <a:off x="482942" y="4734224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kern="0">
                    <a:solidFill>
                      <a:srgbClr val="FFFFFF"/>
                    </a:solidFill>
                    <a:latin typeface="阿里巴巴普惠体 Medium"/>
                    <a:ea typeface="阿里巴巴普惠体 Medium"/>
                  </a:rPr>
                  <a:t>服装</a:t>
                </a: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店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12" name="图片 1085"/>
              <p:cNvPicPr>
                <a:picLocks noChangeAspect="1"/>
              </p:cNvPicPr>
              <p:nvPr/>
            </p:nvPicPr>
            <p:blipFill>
              <a:blip r:embed="rId3"/>
              <a:srcRect l="7459" r="7459"/>
              <a:stretch>
                <a:fillRect/>
              </a:stretch>
            </p:blipFill>
            <p:spPr>
              <a:xfrm>
                <a:off x="489932" y="2559381"/>
                <a:ext cx="1836420" cy="1214120"/>
              </a:xfrm>
              <a:prstGeom prst="rect">
                <a:avLst/>
              </a:prstGeom>
            </p:spPr>
          </p:pic>
          <p:sp>
            <p:nvSpPr>
              <p:cNvPr id="13" name="文本框 1050"/>
              <p:cNvSpPr txBox="1"/>
              <p:nvPr/>
            </p:nvSpPr>
            <p:spPr>
              <a:xfrm>
                <a:off x="482942" y="3497911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党建馆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</p:grpSp>
        <p:grpSp>
          <p:nvGrpSpPr>
            <p:cNvPr id="14" name="组合 15"/>
            <p:cNvGrpSpPr/>
            <p:nvPr/>
          </p:nvGrpSpPr>
          <p:grpSpPr>
            <a:xfrm>
              <a:off x="2367839" y="2074273"/>
              <a:ext cx="1850400" cy="4171853"/>
              <a:chOff x="2357325" y="2074273"/>
              <a:chExt cx="1850400" cy="4171853"/>
            </a:xfrm>
          </p:grpSpPr>
          <p:sp>
            <p:nvSpPr>
              <p:cNvPr id="15" name="圆角矩形 50"/>
              <p:cNvSpPr/>
              <p:nvPr/>
            </p:nvSpPr>
            <p:spPr>
              <a:xfrm>
                <a:off x="2357648" y="2074273"/>
                <a:ext cx="1849755" cy="462915"/>
              </a:xfrm>
              <a:prstGeom prst="rect">
                <a:avLst/>
              </a:prstGeom>
              <a:solidFill>
                <a:srgbClr val="621D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8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次元风格 </a:t>
                </a:r>
                <a:endParaRPr lang="zh-CN" altLang="en-US" sz="18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16" name="图片 1111"/>
              <p:cNvPicPr>
                <a:picLocks noChangeAspect="1"/>
              </p:cNvPicPr>
              <p:nvPr/>
            </p:nvPicPr>
            <p:blipFill>
              <a:blip r:embed="rId4"/>
              <a:srcRect l="7296" r="7296"/>
              <a:stretch>
                <a:fillRect/>
              </a:stretch>
            </p:blipFill>
            <p:spPr>
              <a:xfrm>
                <a:off x="2364315" y="5032006"/>
                <a:ext cx="1836420" cy="1214120"/>
              </a:xfrm>
              <a:prstGeom prst="rect">
                <a:avLst/>
              </a:prstGeom>
            </p:spPr>
          </p:pic>
          <p:sp>
            <p:nvSpPr>
              <p:cNvPr id="17" name="文本框 1141"/>
              <p:cNvSpPr txBox="1"/>
              <p:nvPr/>
            </p:nvSpPr>
            <p:spPr>
              <a:xfrm>
                <a:off x="2357325" y="5970536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万圣节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18" name="图片 1089"/>
              <p:cNvPicPr>
                <a:picLocks noChangeAspect="1"/>
              </p:cNvPicPr>
              <p:nvPr/>
            </p:nvPicPr>
            <p:blipFill>
              <a:blip r:embed="rId5"/>
              <a:srcRect l="7553" r="7553"/>
              <a:stretch>
                <a:fillRect/>
              </a:stretch>
            </p:blipFill>
            <p:spPr>
              <a:xfrm>
                <a:off x="2364525" y="3793014"/>
                <a:ext cx="1836000" cy="1216800"/>
              </a:xfrm>
              <a:prstGeom prst="rect">
                <a:avLst/>
              </a:prstGeom>
            </p:spPr>
          </p:pic>
          <p:sp>
            <p:nvSpPr>
              <p:cNvPr id="19" name="文本框 1140"/>
              <p:cNvSpPr txBox="1"/>
              <p:nvPr/>
            </p:nvSpPr>
            <p:spPr>
              <a:xfrm>
                <a:off x="2357325" y="4734224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古典中式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20" name="图片 1093"/>
              <p:cNvPicPr>
                <a:picLocks noChangeAspect="1"/>
              </p:cNvPicPr>
              <p:nvPr/>
            </p:nvPicPr>
            <p:blipFill>
              <a:blip r:embed="rId6"/>
              <a:srcRect l="7646" r="7646"/>
              <a:stretch>
                <a:fillRect/>
              </a:stretch>
            </p:blipFill>
            <p:spPr>
              <a:xfrm>
                <a:off x="2364525" y="2556701"/>
                <a:ext cx="1836000" cy="1216800"/>
              </a:xfrm>
              <a:prstGeom prst="rect">
                <a:avLst/>
              </a:prstGeom>
            </p:spPr>
          </p:pic>
          <p:sp>
            <p:nvSpPr>
              <p:cNvPr id="21" name="文本框 1139"/>
              <p:cNvSpPr txBox="1"/>
              <p:nvPr/>
            </p:nvSpPr>
            <p:spPr>
              <a:xfrm>
                <a:off x="2357325" y="3497911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次元城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</p:grpSp>
        <p:grpSp>
          <p:nvGrpSpPr>
            <p:cNvPr id="22" name="组合 16"/>
            <p:cNvGrpSpPr/>
            <p:nvPr/>
          </p:nvGrpSpPr>
          <p:grpSpPr>
            <a:xfrm>
              <a:off x="4252736" y="2074273"/>
              <a:ext cx="1850400" cy="4171853"/>
              <a:chOff x="4231708" y="2074273"/>
              <a:chExt cx="1850400" cy="4171853"/>
            </a:xfrm>
          </p:grpSpPr>
          <p:sp>
            <p:nvSpPr>
              <p:cNvPr id="23" name="圆角矩形 50"/>
              <p:cNvSpPr/>
              <p:nvPr/>
            </p:nvSpPr>
            <p:spPr>
              <a:xfrm>
                <a:off x="4235206" y="2074273"/>
                <a:ext cx="1843405" cy="462915"/>
              </a:xfrm>
              <a:prstGeom prst="rect">
                <a:avLst/>
              </a:prstGeom>
              <a:solidFill>
                <a:srgbClr val="621D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8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科技风格</a:t>
                </a:r>
                <a:endParaRPr lang="zh-CN" altLang="en-US" sz="18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24" name="图片 1103"/>
              <p:cNvPicPr>
                <a:picLocks noChangeAspect="1"/>
              </p:cNvPicPr>
              <p:nvPr/>
            </p:nvPicPr>
            <p:blipFill>
              <a:blip r:embed="rId7"/>
              <a:srcRect l="7255" r="7255"/>
              <a:stretch>
                <a:fillRect/>
              </a:stretch>
            </p:blipFill>
            <p:spPr>
              <a:xfrm>
                <a:off x="4232348" y="5029466"/>
                <a:ext cx="1849120" cy="1216660"/>
              </a:xfrm>
              <a:prstGeom prst="rect">
                <a:avLst/>
              </a:prstGeom>
            </p:spPr>
          </p:pic>
          <p:sp>
            <p:nvSpPr>
              <p:cNvPr id="25" name="文本框 1142"/>
              <p:cNvSpPr txBox="1"/>
              <p:nvPr/>
            </p:nvSpPr>
            <p:spPr>
              <a:xfrm>
                <a:off x="4231708" y="5970536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科技馆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26" name="图片 1099"/>
              <p:cNvPicPr>
                <a:picLocks noChangeAspect="1"/>
              </p:cNvPicPr>
              <p:nvPr/>
            </p:nvPicPr>
            <p:blipFill>
              <a:blip r:embed="rId8"/>
              <a:srcRect l="7255" r="7255"/>
              <a:stretch>
                <a:fillRect/>
              </a:stretch>
            </p:blipFill>
            <p:spPr>
              <a:xfrm>
                <a:off x="4232348" y="3793154"/>
                <a:ext cx="1849120" cy="1216660"/>
              </a:xfrm>
              <a:prstGeom prst="rect">
                <a:avLst/>
              </a:prstGeom>
            </p:spPr>
          </p:pic>
          <p:sp>
            <p:nvSpPr>
              <p:cNvPr id="27" name="文本框 1143"/>
              <p:cNvSpPr txBox="1"/>
              <p:nvPr/>
            </p:nvSpPr>
            <p:spPr>
              <a:xfrm>
                <a:off x="4231708" y="4734224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星空舞台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28" name="图片 1083"/>
              <p:cNvPicPr>
                <a:picLocks noChangeAspect="1"/>
              </p:cNvPicPr>
              <p:nvPr/>
            </p:nvPicPr>
            <p:blipFill>
              <a:blip r:embed="rId9"/>
              <a:srcRect l="7869" r="7869"/>
              <a:stretch>
                <a:fillRect/>
              </a:stretch>
            </p:blipFill>
            <p:spPr>
              <a:xfrm>
                <a:off x="4238698" y="2559381"/>
                <a:ext cx="1836420" cy="1214120"/>
              </a:xfrm>
              <a:prstGeom prst="rect">
                <a:avLst/>
              </a:prstGeom>
            </p:spPr>
          </p:pic>
          <p:sp>
            <p:nvSpPr>
              <p:cNvPr id="29" name="文本框 1144"/>
              <p:cNvSpPr txBox="1"/>
              <p:nvPr/>
            </p:nvSpPr>
            <p:spPr>
              <a:xfrm>
                <a:off x="4231708" y="3497911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大型会议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</p:grpSp>
        <p:grpSp>
          <p:nvGrpSpPr>
            <p:cNvPr id="30" name="组合 13"/>
            <p:cNvGrpSpPr/>
            <p:nvPr/>
          </p:nvGrpSpPr>
          <p:grpSpPr>
            <a:xfrm>
              <a:off x="8026330" y="2074273"/>
              <a:ext cx="1850400" cy="4171853"/>
              <a:chOff x="6106091" y="2074273"/>
              <a:chExt cx="1850400" cy="4171853"/>
            </a:xfrm>
          </p:grpSpPr>
          <p:sp>
            <p:nvSpPr>
              <p:cNvPr id="31" name="圆角矩形 50"/>
              <p:cNvSpPr/>
              <p:nvPr/>
            </p:nvSpPr>
            <p:spPr>
              <a:xfrm>
                <a:off x="6113399" y="2074273"/>
                <a:ext cx="1835785" cy="462915"/>
              </a:xfrm>
              <a:prstGeom prst="rect">
                <a:avLst/>
              </a:prstGeom>
              <a:solidFill>
                <a:srgbClr val="621D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8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赛博风格</a:t>
                </a:r>
                <a:endParaRPr lang="zh-CN" altLang="en-US" sz="18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32" name="图片 1105"/>
              <p:cNvPicPr>
                <a:picLocks noChangeAspect="1"/>
              </p:cNvPicPr>
              <p:nvPr/>
            </p:nvPicPr>
            <p:blipFill>
              <a:blip r:embed="rId10"/>
              <a:srcRect l="7358" r="7358"/>
              <a:stretch>
                <a:fillRect/>
              </a:stretch>
            </p:blipFill>
            <p:spPr>
              <a:xfrm>
                <a:off x="6106731" y="5029466"/>
                <a:ext cx="1849120" cy="1216660"/>
              </a:xfrm>
              <a:prstGeom prst="rect">
                <a:avLst/>
              </a:prstGeom>
            </p:spPr>
          </p:pic>
          <p:sp>
            <p:nvSpPr>
              <p:cNvPr id="33" name="文本框 1147"/>
              <p:cNvSpPr txBox="1"/>
              <p:nvPr/>
            </p:nvSpPr>
            <p:spPr>
              <a:xfrm>
                <a:off x="6106091" y="5970536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kern="0">
                    <a:solidFill>
                      <a:srgbClr val="FFFFFF"/>
                    </a:solidFill>
                    <a:latin typeface="阿里巴巴普惠体 Medium"/>
                    <a:ea typeface="阿里巴巴普惠体 Medium"/>
                  </a:rPr>
                  <a:t>霓虹广场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34" name="图片 1107"/>
              <p:cNvPicPr>
                <a:picLocks noChangeAspect="1"/>
              </p:cNvPicPr>
              <p:nvPr/>
            </p:nvPicPr>
            <p:blipFill>
              <a:blip r:embed="rId11"/>
              <a:srcRect l="7255" r="7255"/>
              <a:stretch>
                <a:fillRect/>
              </a:stretch>
            </p:blipFill>
            <p:spPr>
              <a:xfrm>
                <a:off x="6106731" y="3793154"/>
                <a:ext cx="1849120" cy="1216660"/>
              </a:xfrm>
              <a:prstGeom prst="rect">
                <a:avLst/>
              </a:prstGeom>
            </p:spPr>
          </p:pic>
          <p:sp>
            <p:nvSpPr>
              <p:cNvPr id="35" name="文本框 1146"/>
              <p:cNvSpPr txBox="1"/>
              <p:nvPr/>
            </p:nvSpPr>
            <p:spPr>
              <a:xfrm>
                <a:off x="6106091" y="4734224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kern="0">
                    <a:solidFill>
                      <a:srgbClr val="FFFFFF"/>
                    </a:solidFill>
                    <a:latin typeface="阿里巴巴普惠体 Medium"/>
                    <a:ea typeface="阿里巴巴普惠体 Medium"/>
                  </a:rPr>
                  <a:t>特色舞台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36" name="图片 1101"/>
              <p:cNvPicPr>
                <a:picLocks noChangeAspect="1"/>
              </p:cNvPicPr>
              <p:nvPr/>
            </p:nvPicPr>
            <p:blipFill>
              <a:blip r:embed="rId12"/>
              <a:srcRect l="12242" r="12242"/>
              <a:stretch>
                <a:fillRect/>
              </a:stretch>
            </p:blipFill>
            <p:spPr>
              <a:xfrm>
                <a:off x="6106731" y="2556841"/>
                <a:ext cx="1849120" cy="1216660"/>
              </a:xfrm>
              <a:prstGeom prst="rect">
                <a:avLst/>
              </a:prstGeom>
            </p:spPr>
          </p:pic>
          <p:sp>
            <p:nvSpPr>
              <p:cNvPr id="37" name="文本框 1145"/>
              <p:cNvSpPr txBox="1"/>
              <p:nvPr/>
            </p:nvSpPr>
            <p:spPr>
              <a:xfrm>
                <a:off x="6106091" y="3497911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赛博街区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</p:grpSp>
        <p:grpSp>
          <p:nvGrpSpPr>
            <p:cNvPr id="38" name="组合 12"/>
            <p:cNvGrpSpPr/>
            <p:nvPr/>
          </p:nvGrpSpPr>
          <p:grpSpPr>
            <a:xfrm>
              <a:off x="9911226" y="2074273"/>
              <a:ext cx="1850400" cy="4171853"/>
              <a:chOff x="7980474" y="2074273"/>
              <a:chExt cx="1850400" cy="4171853"/>
            </a:xfrm>
          </p:grpSpPr>
          <p:sp>
            <p:nvSpPr>
              <p:cNvPr id="39" name="圆角矩形 50"/>
              <p:cNvSpPr/>
              <p:nvPr/>
            </p:nvSpPr>
            <p:spPr>
              <a:xfrm>
                <a:off x="7985242" y="2074273"/>
                <a:ext cx="1840865" cy="462915"/>
              </a:xfrm>
              <a:prstGeom prst="rect">
                <a:avLst/>
              </a:prstGeom>
              <a:solidFill>
                <a:srgbClr val="621D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8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梦幻风格</a:t>
                </a:r>
                <a:endParaRPr lang="zh-CN" altLang="en-US" sz="18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40" name="图片 1122"/>
              <p:cNvPicPr>
                <a:picLocks noChangeAspect="1"/>
              </p:cNvPicPr>
              <p:nvPr/>
            </p:nvPicPr>
            <p:blipFill>
              <a:blip r:embed="rId13"/>
              <a:srcRect l="18427" r="18427"/>
              <a:stretch>
                <a:fillRect/>
              </a:stretch>
            </p:blipFill>
            <p:spPr>
              <a:xfrm>
                <a:off x="7987782" y="5030736"/>
                <a:ext cx="1835785" cy="1215390"/>
              </a:xfrm>
              <a:prstGeom prst="rect">
                <a:avLst/>
              </a:prstGeom>
            </p:spPr>
          </p:pic>
          <p:sp>
            <p:nvSpPr>
              <p:cNvPr id="41" name="文本框 1150"/>
              <p:cNvSpPr txBox="1"/>
              <p:nvPr/>
            </p:nvSpPr>
            <p:spPr>
              <a:xfrm>
                <a:off x="7980474" y="5970536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森林秘境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42" name="图片 1118"/>
              <p:cNvPicPr>
                <a:picLocks noChangeAspect="1"/>
              </p:cNvPicPr>
              <p:nvPr/>
            </p:nvPicPr>
            <p:blipFill>
              <a:blip r:embed="rId14"/>
              <a:srcRect l="7519" r="7519"/>
              <a:stretch>
                <a:fillRect/>
              </a:stretch>
            </p:blipFill>
            <p:spPr>
              <a:xfrm>
                <a:off x="7987782" y="3794424"/>
                <a:ext cx="1835785" cy="1215390"/>
              </a:xfrm>
              <a:prstGeom prst="rect">
                <a:avLst/>
              </a:prstGeom>
            </p:spPr>
          </p:pic>
          <p:sp>
            <p:nvSpPr>
              <p:cNvPr id="43" name="文本框 1149"/>
              <p:cNvSpPr txBox="1"/>
              <p:nvPr/>
            </p:nvSpPr>
            <p:spPr>
              <a:xfrm>
                <a:off x="7980474" y="4734224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圆桌神殿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44" name="图片 1116"/>
              <p:cNvPicPr>
                <a:picLocks noChangeAspect="1"/>
              </p:cNvPicPr>
              <p:nvPr/>
            </p:nvPicPr>
            <p:blipFill>
              <a:blip r:embed="rId15"/>
              <a:srcRect l="7529" r="7529"/>
              <a:stretch>
                <a:fillRect/>
              </a:stretch>
            </p:blipFill>
            <p:spPr>
              <a:xfrm>
                <a:off x="7987782" y="2558111"/>
                <a:ext cx="1835785" cy="1215390"/>
              </a:xfrm>
              <a:prstGeom prst="rect">
                <a:avLst/>
              </a:prstGeom>
            </p:spPr>
          </p:pic>
          <p:sp>
            <p:nvSpPr>
              <p:cNvPr id="45" name="文本框 1148"/>
              <p:cNvSpPr txBox="1"/>
              <p:nvPr/>
            </p:nvSpPr>
            <p:spPr>
              <a:xfrm>
                <a:off x="7980474" y="3497911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水中世界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</p:grpSp>
        <p:grpSp>
          <p:nvGrpSpPr>
            <p:cNvPr id="46" name="组合 11"/>
            <p:cNvGrpSpPr/>
            <p:nvPr/>
          </p:nvGrpSpPr>
          <p:grpSpPr>
            <a:xfrm>
              <a:off x="6137633" y="2074273"/>
              <a:ext cx="1854200" cy="4171853"/>
              <a:chOff x="9854858" y="2074273"/>
              <a:chExt cx="1854200" cy="4171853"/>
            </a:xfrm>
          </p:grpSpPr>
          <p:sp>
            <p:nvSpPr>
              <p:cNvPr id="47" name="圆角矩形 50"/>
              <p:cNvSpPr/>
              <p:nvPr/>
            </p:nvSpPr>
            <p:spPr>
              <a:xfrm>
                <a:off x="9854858" y="2074273"/>
                <a:ext cx="1854200" cy="462915"/>
              </a:xfrm>
              <a:prstGeom prst="rect">
                <a:avLst/>
              </a:prstGeom>
              <a:solidFill>
                <a:srgbClr val="621D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8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时尚风格</a:t>
                </a:r>
                <a:endParaRPr lang="zh-CN" altLang="en-US" sz="18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48" name="图片 1113"/>
              <p:cNvPicPr>
                <a:picLocks noChangeAspect="1"/>
              </p:cNvPicPr>
              <p:nvPr/>
            </p:nvPicPr>
            <p:blipFill>
              <a:blip r:embed="rId16"/>
              <a:srcRect l="7210" r="7210"/>
              <a:stretch>
                <a:fillRect/>
              </a:stretch>
            </p:blipFill>
            <p:spPr>
              <a:xfrm>
                <a:off x="9857398" y="5030736"/>
                <a:ext cx="1849120" cy="1215390"/>
              </a:xfrm>
              <a:prstGeom prst="rect">
                <a:avLst/>
              </a:prstGeom>
            </p:spPr>
          </p:pic>
          <p:sp>
            <p:nvSpPr>
              <p:cNvPr id="49" name="文本框 1151"/>
              <p:cNvSpPr txBox="1"/>
              <p:nvPr/>
            </p:nvSpPr>
            <p:spPr>
              <a:xfrm>
                <a:off x="9856758" y="5970536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时尚秀场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50" name="图片 1114"/>
              <p:cNvPicPr>
                <a:picLocks noChangeAspect="1"/>
              </p:cNvPicPr>
              <p:nvPr/>
            </p:nvPicPr>
            <p:blipFill>
              <a:blip r:embed="rId17"/>
              <a:srcRect l="7210" r="7210"/>
              <a:stretch>
                <a:fillRect/>
              </a:stretch>
            </p:blipFill>
            <p:spPr>
              <a:xfrm>
                <a:off x="9857398" y="3794424"/>
                <a:ext cx="1849120" cy="1215390"/>
              </a:xfrm>
              <a:prstGeom prst="rect">
                <a:avLst/>
              </a:prstGeom>
            </p:spPr>
          </p:pic>
          <p:sp>
            <p:nvSpPr>
              <p:cNvPr id="51" name="文本框 1152"/>
              <p:cNvSpPr txBox="1"/>
              <p:nvPr/>
            </p:nvSpPr>
            <p:spPr>
              <a:xfrm>
                <a:off x="9856758" y="4734224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买手店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  <p:pic>
            <p:nvPicPr>
              <p:cNvPr id="52" name="图片 1087"/>
              <p:cNvPicPr>
                <a:picLocks noChangeAspect="1"/>
              </p:cNvPicPr>
              <p:nvPr/>
            </p:nvPicPr>
            <p:blipFill>
              <a:blip r:embed="rId18"/>
              <a:srcRect l="7424" r="7424"/>
              <a:stretch>
                <a:fillRect/>
              </a:stretch>
            </p:blipFill>
            <p:spPr>
              <a:xfrm>
                <a:off x="9857398" y="2558111"/>
                <a:ext cx="1849120" cy="1215390"/>
              </a:xfrm>
              <a:prstGeom prst="rect">
                <a:avLst/>
              </a:prstGeom>
            </p:spPr>
          </p:pic>
          <p:sp>
            <p:nvSpPr>
              <p:cNvPr id="53" name="文本框 1153"/>
              <p:cNvSpPr txBox="1"/>
              <p:nvPr/>
            </p:nvSpPr>
            <p:spPr>
              <a:xfrm>
                <a:off x="9856758" y="3497911"/>
                <a:ext cx="1850400" cy="275590"/>
              </a:xfrm>
              <a:prstGeom prst="rect">
                <a:avLst/>
              </a:prstGeom>
              <a:solidFill>
                <a:srgbClr val="20140F">
                  <a:alpha val="67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200" b="1" i="0" u="none" strike="noStrike" kern="0" spc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阿里巴巴普惠体 Medium"/>
                    <a:ea typeface="阿里巴巴普惠体 Medium"/>
                  </a:rPr>
                  <a:t>时装周</a:t>
                </a:r>
                <a:endParaRPr lang="zh-CN" altLang="en-US" sz="1200" b="1" i="0" u="none" strike="noStrike" kern="0" spc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阿里巴巴普惠体 Medium"/>
                  <a:ea typeface="阿里巴巴普惠体 Medium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965450" y="883285"/>
            <a:ext cx="6241415" cy="5537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buClrTx/>
              <a:buSzTx/>
              <a:buFontTx/>
            </a:pPr>
            <a:r>
              <a:rPr lang="zh-CN" altLang="en-US" sz="3600">
                <a:solidFill>
                  <a:schemeClr val="bg1"/>
                </a:solidFill>
                <a:latin typeface="阿里巴巴普惠体 Medium"/>
                <a:ea typeface="阿里巴巴普惠体 Medium"/>
              </a:rPr>
              <a:t>元宇宙</a:t>
            </a:r>
            <a:r>
              <a:rPr lang="zh-CN" altLang="en-US" sz="3600">
                <a:solidFill>
                  <a:schemeClr val="bg1"/>
                </a:solidFill>
                <a:latin typeface="阿里巴巴普惠体 Medium"/>
                <a:ea typeface="阿里巴巴普惠体 Medium"/>
              </a:rPr>
              <a:t>是什么？</a:t>
            </a:r>
            <a:endParaRPr lang="zh-CN" altLang="en-US" sz="3600">
              <a:solidFill>
                <a:schemeClr val="bg1"/>
              </a:solidFill>
              <a:latin typeface="阿里巴巴普惠体 Medium"/>
              <a:ea typeface="阿里巴巴普惠体 Medium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632960" y="1595755"/>
            <a:ext cx="2830830" cy="0"/>
          </a:xfrm>
          <a:prstGeom prst="line">
            <a:avLst/>
          </a:prstGeom>
          <a:ln w="28575">
            <a:gradFill>
              <a:gsLst>
                <a:gs pos="100000">
                  <a:srgbClr val="6859B7">
                    <a:alpha val="0"/>
                  </a:srgbClr>
                </a:gs>
                <a:gs pos="0">
                  <a:srgbClr val="6859B7">
                    <a:alpha val="0"/>
                  </a:srgbClr>
                </a:gs>
                <a:gs pos="53000">
                  <a:srgbClr val="6859B7"/>
                </a:gs>
              </a:gsLst>
              <a:lin ang="0" scaled="1"/>
            </a:gradFill>
            <a:prstDash val="solid"/>
            <a:miter/>
          </a:ln>
        </p:spPr>
      </p:cxnSp>
      <p:grpSp>
        <p:nvGrpSpPr>
          <p:cNvPr id="16" name="组合 15"/>
          <p:cNvGrpSpPr/>
          <p:nvPr/>
        </p:nvGrpSpPr>
        <p:grpSpPr>
          <a:xfrm>
            <a:off x="4502785" y="2381885"/>
            <a:ext cx="3268980" cy="3272790"/>
            <a:chOff x="8194" y="3751"/>
            <a:chExt cx="5148" cy="5154"/>
          </a:xfrm>
        </p:grpSpPr>
        <p:grpSp>
          <p:nvGrpSpPr>
            <p:cNvPr id="172" name="组合 171"/>
            <p:cNvGrpSpPr/>
            <p:nvPr/>
          </p:nvGrpSpPr>
          <p:grpSpPr>
            <a:xfrm>
              <a:off x="8194" y="3751"/>
              <a:ext cx="5148" cy="1466"/>
              <a:chOff x="12192" y="4146"/>
              <a:chExt cx="5148" cy="1466"/>
            </a:xfrm>
          </p:grpSpPr>
          <p:sp>
            <p:nvSpPr>
              <p:cNvPr id="134" name="矩形: 圆角 80"/>
              <p:cNvSpPr/>
              <p:nvPr>
                <p:custDataLst>
                  <p:tags r:id="rId2"/>
                </p:custDataLst>
              </p:nvPr>
            </p:nvSpPr>
            <p:spPr>
              <a:xfrm>
                <a:off x="12192" y="4146"/>
                <a:ext cx="5148" cy="1466"/>
              </a:xfrm>
              <a:prstGeom prst="roundRect">
                <a:avLst>
                  <a:gd name="adj" fmla="val 7403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pic>
            <p:nvPicPr>
              <p:cNvPr id="95" name="图片 94" descr="人 (1)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>
                <a:off x="12768" y="4550"/>
                <a:ext cx="658" cy="658"/>
              </a:xfrm>
              <a:prstGeom prst="rect">
                <a:avLst/>
              </a:prstGeom>
              <a:solidFill>
                <a:srgbClr val="52449C"/>
              </a:solidFill>
            </p:spPr>
          </p:pic>
          <p:sp>
            <p:nvSpPr>
              <p:cNvPr id="52" name="圆角矩形 11"/>
              <p:cNvSpPr/>
              <p:nvPr>
                <p:custDataLst>
                  <p:tags r:id="rId5"/>
                </p:custDataLst>
              </p:nvPr>
            </p:nvSpPr>
            <p:spPr>
              <a:xfrm>
                <a:off x="15150" y="4691"/>
                <a:ext cx="1896" cy="376"/>
              </a:xfrm>
              <a:prstGeom prst="round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altLang="en-US" sz="1400">
                    <a:gradFill>
                      <a:gsLst>
                        <a:gs pos="0">
                          <a:srgbClr val="7B32B2"/>
                        </a:gs>
                        <a:gs pos="100000">
                          <a:srgbClr val="401A5D"/>
                        </a:gs>
                      </a:gsLst>
                      <a:lin scaled="0"/>
                    </a:gradFill>
                    <a:latin typeface="HarmonyOS Sans SC"/>
                    <a:ea typeface="HarmonyOS Sans SC"/>
                  </a:rPr>
                  <a:t>用户虚拟化身</a:t>
                </a:r>
                <a:endParaRPr lang="zh-CN" altLang="en-US" sz="1400">
                  <a:gradFill>
                    <a:gsLst>
                      <a:gs pos="0">
                        <a:srgbClr val="7B32B2"/>
                      </a:gs>
                      <a:gs pos="100000">
                        <a:srgbClr val="401A5D"/>
                      </a:gs>
                    </a:gsLst>
                    <a:lin scaled="0"/>
                  </a:gra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86" name="圆角矩形 14"/>
              <p:cNvSpPr/>
              <p:nvPr>
                <p:custDataLst>
                  <p:tags r:id="rId6"/>
                </p:custDataLst>
              </p:nvPr>
            </p:nvSpPr>
            <p:spPr>
              <a:xfrm>
                <a:off x="13733" y="4691"/>
                <a:ext cx="430" cy="376"/>
              </a:xfrm>
              <a:prstGeom prst="round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altLang="en-US" sz="1400">
                    <a:gradFill>
                      <a:gsLst>
                        <a:gs pos="0">
                          <a:srgbClr val="7B32B2"/>
                        </a:gs>
                        <a:gs pos="100000">
                          <a:srgbClr val="401A5D"/>
                        </a:gs>
                      </a:gsLst>
                      <a:lin scaled="0"/>
                    </a:gradFill>
                    <a:latin typeface="HarmonyOS Sans SC"/>
                    <a:ea typeface="HarmonyOS Sans SC"/>
                  </a:rPr>
                  <a:t>人</a:t>
                </a:r>
                <a:endParaRPr lang="zh-CN" altLang="en-US" sz="1400">
                  <a:gradFill>
                    <a:gsLst>
                      <a:gs pos="0">
                        <a:srgbClr val="7B32B2"/>
                      </a:gs>
                      <a:gs pos="100000">
                        <a:srgbClr val="401A5D"/>
                      </a:gs>
                    </a:gsLst>
                    <a:lin scaled="0"/>
                  </a:gradFill>
                  <a:latin typeface="HarmonyOS Sans SC"/>
                  <a:ea typeface="HarmonyOS Sans SC"/>
                </a:endParaRPr>
              </a:p>
            </p:txBody>
          </p:sp>
          <p:cxnSp>
            <p:nvCxnSpPr>
              <p:cNvPr id="145" name="直接箭头连接符 144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14282" y="4878"/>
                <a:ext cx="720" cy="0"/>
              </a:xfrm>
              <a:prstGeom prst="straightConnector1">
                <a:avLst/>
              </a:prstGeom>
              <a:ln w="6350">
                <a:solidFill>
                  <a:srgbClr val="52439B"/>
                </a:solidFill>
                <a:prstDash val="solid"/>
                <a:miter/>
                <a:tailEnd type="arrow"/>
              </a:ln>
            </p:spPr>
          </p:cxnSp>
        </p:grpSp>
        <p:grpSp>
          <p:nvGrpSpPr>
            <p:cNvPr id="171" name="组合 170"/>
            <p:cNvGrpSpPr/>
            <p:nvPr/>
          </p:nvGrpSpPr>
          <p:grpSpPr>
            <a:xfrm>
              <a:off x="8194" y="5595"/>
              <a:ext cx="5148" cy="1466"/>
              <a:chOff x="12192" y="6056"/>
              <a:chExt cx="5148" cy="1466"/>
            </a:xfrm>
          </p:grpSpPr>
          <p:sp>
            <p:nvSpPr>
              <p:cNvPr id="146" name="矩形: 圆角 80"/>
              <p:cNvSpPr/>
              <p:nvPr>
                <p:custDataLst>
                  <p:tags r:id="rId8"/>
                </p:custDataLst>
              </p:nvPr>
            </p:nvSpPr>
            <p:spPr>
              <a:xfrm>
                <a:off x="12192" y="6056"/>
                <a:ext cx="5148" cy="1466"/>
              </a:xfrm>
              <a:prstGeom prst="roundRect">
                <a:avLst>
                  <a:gd name="adj" fmla="val 7403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48" name="圆角矩形 11"/>
              <p:cNvSpPr/>
              <p:nvPr>
                <p:custDataLst>
                  <p:tags r:id="rId9"/>
                </p:custDataLst>
              </p:nvPr>
            </p:nvSpPr>
            <p:spPr>
              <a:xfrm>
                <a:off x="15150" y="6601"/>
                <a:ext cx="1896" cy="376"/>
              </a:xfrm>
              <a:prstGeom prst="round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altLang="en-US" sz="1400">
                    <a:solidFill>
                      <a:srgbClr val="7030A0"/>
                    </a:solidFill>
                    <a:latin typeface="HarmonyOS Sans SC"/>
                    <a:ea typeface="HarmonyOS Sans SC"/>
                  </a:rPr>
                  <a:t>NFT/虚拟道具</a:t>
                </a:r>
                <a:endParaRPr lang="zh-CN" altLang="en-US" sz="1400">
                  <a:solidFill>
                    <a:srgbClr val="7030A0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149" name="圆角矩形 14"/>
              <p:cNvSpPr/>
              <p:nvPr>
                <p:custDataLst>
                  <p:tags r:id="rId10"/>
                </p:custDataLst>
              </p:nvPr>
            </p:nvSpPr>
            <p:spPr>
              <a:xfrm>
                <a:off x="13733" y="6601"/>
                <a:ext cx="430" cy="376"/>
              </a:xfrm>
              <a:prstGeom prst="round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altLang="en-US" sz="1400">
                    <a:gradFill>
                      <a:gsLst>
                        <a:gs pos="0">
                          <a:srgbClr val="7B32B2"/>
                        </a:gs>
                        <a:gs pos="100000">
                          <a:srgbClr val="401A5D"/>
                        </a:gs>
                      </a:gsLst>
                      <a:lin scaled="0"/>
                    </a:gradFill>
                    <a:latin typeface="HarmonyOS Sans SC"/>
                    <a:ea typeface="HarmonyOS Sans SC"/>
                  </a:rPr>
                  <a:t>货</a:t>
                </a:r>
                <a:endParaRPr lang="zh-CN" altLang="en-US" sz="1400">
                  <a:gradFill>
                    <a:gsLst>
                      <a:gs pos="0">
                        <a:srgbClr val="7B32B2"/>
                      </a:gs>
                      <a:gs pos="100000">
                        <a:srgbClr val="401A5D"/>
                      </a:gs>
                    </a:gsLst>
                    <a:lin scaled="0"/>
                  </a:gradFill>
                  <a:latin typeface="HarmonyOS Sans SC"/>
                  <a:ea typeface="HarmonyOS Sans SC"/>
                </a:endParaRPr>
              </a:p>
            </p:txBody>
          </p:sp>
          <p:cxnSp>
            <p:nvCxnSpPr>
              <p:cNvPr id="150" name="直接箭头连接符 149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14282" y="6788"/>
                <a:ext cx="720" cy="0"/>
              </a:xfrm>
              <a:prstGeom prst="straightConnector1">
                <a:avLst/>
              </a:prstGeom>
              <a:ln w="6350">
                <a:solidFill>
                  <a:srgbClr val="52439B"/>
                </a:solidFill>
                <a:prstDash val="solid"/>
                <a:miter/>
                <a:tailEnd type="arrow"/>
              </a:ln>
            </p:spPr>
          </p:cxnSp>
          <p:pic>
            <p:nvPicPr>
              <p:cNvPr id="88" name="图片 87" descr="集成打包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tretch>
                <a:fillRect/>
              </a:stretch>
            </p:blipFill>
            <p:spPr>
              <a:xfrm>
                <a:off x="12726" y="6418"/>
                <a:ext cx="743" cy="743"/>
              </a:xfrm>
              <a:prstGeom prst="rect">
                <a:avLst/>
              </a:prstGeom>
              <a:solidFill>
                <a:srgbClr val="52439B"/>
              </a:solidFill>
            </p:spPr>
          </p:pic>
        </p:grpSp>
        <p:grpSp>
          <p:nvGrpSpPr>
            <p:cNvPr id="170" name="组合 169"/>
            <p:cNvGrpSpPr/>
            <p:nvPr/>
          </p:nvGrpSpPr>
          <p:grpSpPr>
            <a:xfrm>
              <a:off x="8194" y="7439"/>
              <a:ext cx="5148" cy="1466"/>
              <a:chOff x="12192" y="7980"/>
              <a:chExt cx="5148" cy="1466"/>
            </a:xfrm>
          </p:grpSpPr>
          <p:sp>
            <p:nvSpPr>
              <p:cNvPr id="152" name="矩形: 圆角 80"/>
              <p:cNvSpPr/>
              <p:nvPr>
                <p:custDataLst>
                  <p:tags r:id="rId14"/>
                </p:custDataLst>
              </p:nvPr>
            </p:nvSpPr>
            <p:spPr>
              <a:xfrm>
                <a:off x="12192" y="7980"/>
                <a:ext cx="5148" cy="1466"/>
              </a:xfrm>
              <a:prstGeom prst="roundRect">
                <a:avLst>
                  <a:gd name="adj" fmla="val 7403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3" name="圆角矩形 11"/>
              <p:cNvSpPr/>
              <p:nvPr>
                <p:custDataLst>
                  <p:tags r:id="rId15"/>
                </p:custDataLst>
              </p:nvPr>
            </p:nvSpPr>
            <p:spPr>
              <a:xfrm>
                <a:off x="15150" y="8525"/>
                <a:ext cx="1896" cy="376"/>
              </a:xfrm>
              <a:prstGeom prst="round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altLang="en-US" sz="1400">
                    <a:solidFill>
                      <a:srgbClr val="7030A0"/>
                    </a:solidFill>
                    <a:latin typeface="HarmonyOS Sans SC"/>
                    <a:ea typeface="HarmonyOS Sans SC"/>
                  </a:rPr>
                  <a:t>场景虚拟空间</a:t>
                </a:r>
                <a:endParaRPr lang="zh-CN" altLang="en-US" sz="1400">
                  <a:solidFill>
                    <a:srgbClr val="7030A0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154" name="圆角矩形 14"/>
              <p:cNvSpPr/>
              <p:nvPr>
                <p:custDataLst>
                  <p:tags r:id="rId16"/>
                </p:custDataLst>
              </p:nvPr>
            </p:nvSpPr>
            <p:spPr>
              <a:xfrm>
                <a:off x="13733" y="8525"/>
                <a:ext cx="430" cy="376"/>
              </a:xfrm>
              <a:prstGeom prst="round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rgbClr val="7030A0"/>
                    </a:solidFill>
                    <a:latin typeface="HarmonyOS Sans SC"/>
                    <a:ea typeface="HarmonyOS Sans SC"/>
                  </a:rPr>
                  <a:t>场</a:t>
                </a:r>
                <a:endParaRPr lang="zh-CN" altLang="en-US" sz="1400">
                  <a:solidFill>
                    <a:srgbClr val="7030A0"/>
                  </a:solidFill>
                  <a:latin typeface="HarmonyOS Sans SC"/>
                  <a:ea typeface="HarmonyOS Sans SC"/>
                </a:endParaRPr>
              </a:p>
            </p:txBody>
          </p:sp>
          <p:cxnSp>
            <p:nvCxnSpPr>
              <p:cNvPr id="155" name="直接箭头连接符 154"/>
              <p:cNvCxnSpPr/>
              <p:nvPr>
                <p:custDataLst>
                  <p:tags r:id="rId17"/>
                </p:custDataLst>
              </p:nvPr>
            </p:nvCxnSpPr>
            <p:spPr>
              <a:xfrm>
                <a:off x="14282" y="8712"/>
                <a:ext cx="720" cy="0"/>
              </a:xfrm>
              <a:prstGeom prst="straightConnector1">
                <a:avLst/>
              </a:prstGeom>
              <a:ln w="6350">
                <a:solidFill>
                  <a:srgbClr val="52449C"/>
                </a:solidFill>
                <a:prstDash val="solid"/>
                <a:miter/>
                <a:tailEnd type="arrow"/>
              </a:ln>
            </p:spPr>
          </p:cxnSp>
          <p:pic>
            <p:nvPicPr>
              <p:cNvPr id="85" name="图片 84" descr="类目－粗－商场 (1)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12695" y="8311"/>
                <a:ext cx="805" cy="805"/>
              </a:xfrm>
              <a:prstGeom prst="rect">
                <a:avLst/>
              </a:prstGeom>
              <a:solidFill>
                <a:srgbClr val="52449C"/>
              </a:solidFill>
            </p:spPr>
          </p:pic>
        </p:grpSp>
      </p:grpSp>
      <p:sp>
        <p:nvSpPr>
          <p:cNvPr id="162" name="矩形: 圆角 80"/>
          <p:cNvSpPr/>
          <p:nvPr>
            <p:custDataLst>
              <p:tags r:id="rId20"/>
            </p:custDataLst>
          </p:nvPr>
        </p:nvSpPr>
        <p:spPr>
          <a:xfrm>
            <a:off x="930374" y="2816225"/>
            <a:ext cx="2804206" cy="930910"/>
          </a:xfrm>
          <a:prstGeom prst="roundRect">
            <a:avLst>
              <a:gd name="adj" fmla="val 7403"/>
            </a:avLst>
          </a:prstGeom>
          <a:solidFill>
            <a:srgbClr val="52439B"/>
          </a:solidFill>
          <a:ln>
            <a:noFill/>
          </a:ln>
          <a:effectLst/>
        </p:spPr>
        <p:txBody>
          <a:bodyPr anchor="ctr"/>
          <a:lstStyle/>
          <a:p>
            <a:pPr algn="ctr">
              <a:buClrTx/>
              <a:buSzTx/>
              <a:buFontTx/>
            </a:pPr>
            <a:r>
              <a:rPr lang="zh-CN" altLang="zh-CN" b="1">
                <a:solidFill>
                  <a:schemeClr val="bg2"/>
                </a:solidFill>
                <a:latin typeface="HarmonyOS Sans SC"/>
                <a:ea typeface="HarmonyOS Sans SC"/>
              </a:rPr>
              <a:t>现实</a:t>
            </a:r>
            <a:endParaRPr lang="zh-CN" altLang="zh-CN" b="1">
              <a:solidFill>
                <a:schemeClr val="bg2"/>
              </a:solidFill>
              <a:latin typeface="HarmonyOS Sans SC"/>
              <a:ea typeface="HarmonyOS Sans SC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847465" y="3242310"/>
            <a:ext cx="337820" cy="1544955"/>
            <a:chOff x="6704" y="5106"/>
            <a:chExt cx="745" cy="2433"/>
          </a:xfrm>
        </p:grpSpPr>
        <p:sp>
          <p:nvSpPr>
            <p:cNvPr id="175" name="右箭头 174"/>
            <p:cNvSpPr/>
            <p:nvPr>
              <p:custDataLst>
                <p:tags r:id="rId21"/>
              </p:custDataLst>
            </p:nvPr>
          </p:nvSpPr>
          <p:spPr>
            <a:xfrm>
              <a:off x="6705" y="6951"/>
              <a:ext cx="745" cy="588"/>
            </a:xfrm>
            <a:prstGeom prst="rightArrow">
              <a:avLst/>
            </a:prstGeom>
            <a:gradFill>
              <a:gsLst>
                <a:gs pos="100000">
                  <a:schemeClr val="bg1"/>
                </a:gs>
                <a:gs pos="60000">
                  <a:srgbClr val="52439B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7" name="右箭头 186"/>
            <p:cNvSpPr/>
            <p:nvPr>
              <p:custDataLst>
                <p:tags r:id="rId22"/>
              </p:custDataLst>
            </p:nvPr>
          </p:nvSpPr>
          <p:spPr>
            <a:xfrm>
              <a:off x="6704" y="5106"/>
              <a:ext cx="745" cy="588"/>
            </a:xfrm>
            <a:prstGeom prst="rightArrow">
              <a:avLst/>
            </a:prstGeom>
            <a:gradFill>
              <a:gsLst>
                <a:gs pos="100000">
                  <a:schemeClr val="bg1"/>
                </a:gs>
                <a:gs pos="6000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668385" y="2816225"/>
            <a:ext cx="3275330" cy="2252345"/>
            <a:chOff x="13505" y="4435"/>
            <a:chExt cx="5158" cy="3547"/>
          </a:xfrm>
        </p:grpSpPr>
        <p:sp>
          <p:nvSpPr>
            <p:cNvPr id="14" name="矩形: 圆角 80"/>
            <p:cNvSpPr/>
            <p:nvPr>
              <p:custDataLst>
                <p:tags r:id="rId23"/>
              </p:custDataLst>
            </p:nvPr>
          </p:nvSpPr>
          <p:spPr>
            <a:xfrm>
              <a:off x="13505" y="4435"/>
              <a:ext cx="5148" cy="1466"/>
            </a:xfrm>
            <a:prstGeom prst="roundRect">
              <a:avLst>
                <a:gd name="adj" fmla="val 7403"/>
              </a:avLst>
            </a:prstGeom>
            <a:solidFill>
              <a:srgbClr val="52439B"/>
            </a:solidFill>
            <a:ln>
              <a:noFill/>
            </a:ln>
            <a:effectLst/>
          </p:spPr>
          <p:txBody>
            <a:bodyPr anchor="ctr"/>
            <a:lstStyle/>
            <a:p>
              <a:pPr algn="ctr">
                <a:buClrTx/>
                <a:buSzTx/>
                <a:buFontTx/>
              </a:pPr>
              <a:r>
                <a:rPr lang="zh-CN" altLang="zh-CN" b="1">
                  <a:solidFill>
                    <a:schemeClr val="bg2"/>
                  </a:solidFill>
                  <a:latin typeface="HarmonyOS Sans SC"/>
                  <a:ea typeface="HarmonyOS Sans SC"/>
                </a:rPr>
                <a:t>提高工业效率</a:t>
              </a:r>
              <a:endParaRPr lang="zh-CN" altLang="zh-CN" b="1">
                <a:solidFill>
                  <a:schemeClr val="bg2"/>
                </a:solidFill>
                <a:latin typeface="HarmonyOS Sans SC"/>
                <a:ea typeface="HarmonyOS Sans SC"/>
              </a:endParaRPr>
            </a:p>
          </p:txBody>
        </p:sp>
        <p:sp>
          <p:nvSpPr>
            <p:cNvPr id="18" name="矩形: 圆角 80"/>
            <p:cNvSpPr/>
            <p:nvPr>
              <p:custDataLst>
                <p:tags r:id="rId24"/>
              </p:custDataLst>
            </p:nvPr>
          </p:nvSpPr>
          <p:spPr>
            <a:xfrm>
              <a:off x="13515" y="6516"/>
              <a:ext cx="5148" cy="1466"/>
            </a:xfrm>
            <a:prstGeom prst="roundRect">
              <a:avLst>
                <a:gd name="adj" fmla="val 7403"/>
              </a:avLst>
            </a:prstGeom>
            <a:solidFill>
              <a:srgbClr val="52439B"/>
            </a:solidFill>
            <a:ln>
              <a:noFill/>
            </a:ln>
            <a:effectLst/>
          </p:spPr>
          <p:txBody>
            <a:bodyPr anchor="ctr"/>
            <a:lstStyle/>
            <a:p>
              <a:pPr algn="ctr">
                <a:buClrTx/>
                <a:buSzTx/>
                <a:buFontTx/>
              </a:pPr>
              <a:r>
                <a:rPr lang="zh-CN" altLang="zh-CN" b="1">
                  <a:solidFill>
                    <a:schemeClr val="bg2"/>
                  </a:solidFill>
                  <a:latin typeface="HarmonyOS Sans SC"/>
                  <a:ea typeface="HarmonyOS Sans SC"/>
                </a:rPr>
                <a:t>实现个性化设置</a:t>
              </a:r>
              <a:endParaRPr lang="zh-CN" altLang="zh-CN" b="1">
                <a:solidFill>
                  <a:schemeClr val="bg2"/>
                </a:solidFill>
                <a:latin typeface="HarmonyOS Sans SC"/>
                <a:ea typeface="HarmonyOS Sans SC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61325" y="3242310"/>
            <a:ext cx="337820" cy="1544955"/>
            <a:chOff x="6704" y="5106"/>
            <a:chExt cx="745" cy="2433"/>
          </a:xfrm>
        </p:grpSpPr>
        <p:sp>
          <p:nvSpPr>
            <p:cNvPr id="24" name="右箭头 23"/>
            <p:cNvSpPr/>
            <p:nvPr>
              <p:custDataLst>
                <p:tags r:id="rId25"/>
              </p:custDataLst>
            </p:nvPr>
          </p:nvSpPr>
          <p:spPr>
            <a:xfrm>
              <a:off x="6705" y="6951"/>
              <a:ext cx="745" cy="588"/>
            </a:xfrm>
            <a:prstGeom prst="rightArrow">
              <a:avLst/>
            </a:prstGeom>
            <a:gradFill>
              <a:gsLst>
                <a:gs pos="100000">
                  <a:schemeClr val="bg1"/>
                </a:gs>
                <a:gs pos="60000">
                  <a:srgbClr val="52439B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右箭头 24"/>
            <p:cNvSpPr/>
            <p:nvPr>
              <p:custDataLst>
                <p:tags r:id="rId26"/>
              </p:custDataLst>
            </p:nvPr>
          </p:nvSpPr>
          <p:spPr>
            <a:xfrm>
              <a:off x="6704" y="5106"/>
              <a:ext cx="745" cy="588"/>
            </a:xfrm>
            <a:prstGeom prst="rightArrow">
              <a:avLst/>
            </a:prstGeom>
            <a:gradFill>
              <a:gsLst>
                <a:gs pos="100000">
                  <a:schemeClr val="bg1"/>
                </a:gs>
                <a:gs pos="6000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7" name="矩形: 圆角 80"/>
          <p:cNvSpPr/>
          <p:nvPr>
            <p:custDataLst>
              <p:tags r:id="rId27"/>
            </p:custDataLst>
          </p:nvPr>
        </p:nvSpPr>
        <p:spPr>
          <a:xfrm>
            <a:off x="924024" y="4137660"/>
            <a:ext cx="2804206" cy="930910"/>
          </a:xfrm>
          <a:prstGeom prst="roundRect">
            <a:avLst>
              <a:gd name="adj" fmla="val 7403"/>
            </a:avLst>
          </a:prstGeom>
          <a:solidFill>
            <a:srgbClr val="52439B"/>
          </a:solidFill>
          <a:ln>
            <a:noFill/>
          </a:ln>
          <a:effectLst/>
        </p:spPr>
        <p:txBody>
          <a:bodyPr anchor="ctr"/>
          <a:lstStyle/>
          <a:p>
            <a:pPr algn="ctr"/>
            <a:r>
              <a:rPr lang="zh-CN" altLang="zh-CN" b="1">
                <a:solidFill>
                  <a:schemeClr val="bg2"/>
                </a:solidFill>
                <a:latin typeface="HarmonyOS Sans SC"/>
                <a:ea typeface="HarmonyOS Sans SC"/>
              </a:rPr>
              <a:t>元宇宙</a:t>
            </a:r>
            <a:endParaRPr lang="zh-CN" altLang="zh-CN" b="1">
              <a:solidFill>
                <a:schemeClr val="bg2"/>
              </a:solidFill>
              <a:latin typeface="HarmonyOS Sans SC"/>
              <a:ea typeface="HarmonyOS Sans SC"/>
            </a:endParaRPr>
          </a:p>
        </p:txBody>
      </p:sp>
    </p:spTree>
    <p:custDataLst>
      <p:tags r:id="rId2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965450" y="883285"/>
            <a:ext cx="6241415" cy="5537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buClrTx/>
              <a:buSzTx/>
              <a:buFontTx/>
            </a:pPr>
            <a:r>
              <a:rPr lang="zh-CN" altLang="en-US" sz="3600">
                <a:solidFill>
                  <a:schemeClr val="bg1"/>
                </a:solidFill>
                <a:latin typeface="阿里巴巴普惠体 Medium"/>
                <a:ea typeface="阿里巴巴普惠体 Medium"/>
              </a:rPr>
              <a:t>美术工作流</a:t>
            </a:r>
            <a:endParaRPr lang="zh-CN" altLang="en-US" sz="3600">
              <a:solidFill>
                <a:schemeClr val="bg1"/>
              </a:solidFill>
              <a:latin typeface="阿里巴巴普惠体 Medium"/>
              <a:ea typeface="阿里巴巴普惠体 Medium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632960" y="1595755"/>
            <a:ext cx="2830830" cy="0"/>
          </a:xfrm>
          <a:prstGeom prst="line">
            <a:avLst/>
          </a:prstGeom>
          <a:ln w="28575">
            <a:gradFill>
              <a:gsLst>
                <a:gs pos="100000">
                  <a:srgbClr val="6859B7">
                    <a:alpha val="0"/>
                  </a:srgbClr>
                </a:gs>
                <a:gs pos="0">
                  <a:srgbClr val="6859B7">
                    <a:alpha val="0"/>
                  </a:srgbClr>
                </a:gs>
                <a:gs pos="53000">
                  <a:srgbClr val="6859B7"/>
                </a:gs>
              </a:gsLst>
              <a:lin ang="0" scaled="1"/>
            </a:gradFill>
            <a:prstDash val="solid"/>
            <a:miter/>
          </a:ln>
        </p:spPr>
      </p:cxnSp>
      <p:sp>
        <p:nvSpPr>
          <p:cNvPr id="187" name="右箭头 186"/>
          <p:cNvSpPr/>
          <p:nvPr>
            <p:custDataLst>
              <p:tags r:id="rId2"/>
            </p:custDataLst>
          </p:nvPr>
        </p:nvSpPr>
        <p:spPr>
          <a:xfrm>
            <a:off x="371253" y="3202512"/>
            <a:ext cx="1205230" cy="607060"/>
          </a:xfrm>
          <a:prstGeom prst="rightArrow">
            <a:avLst/>
          </a:prstGeom>
          <a:gradFill>
            <a:gsLst>
              <a:gs pos="100000">
                <a:schemeClr val="bg1"/>
              </a:gs>
              <a:gs pos="6000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algn="ctr"/>
            <a:r>
              <a:rPr lang="en-US" altLang="zh-CN" sz="1200" b="1">
                <a:solidFill>
                  <a:schemeClr val="lt1"/>
                </a:solidFill>
                <a:latin typeface="阿里巴巴普惠体 2.0 65 Medium"/>
                <a:ea typeface="阿里巴巴普惠体 2.0 65 Medium"/>
              </a:rPr>
              <a:t>DCC Export</a:t>
            </a:r>
            <a:endParaRPr lang="en-US" altLang="zh-CN" sz="1200" b="1">
              <a:solidFill>
                <a:schemeClr val="lt1"/>
              </a:solidFill>
              <a:latin typeface="阿里巴巴普惠体 2.0 65 Medium"/>
              <a:ea typeface="阿里巴巴普惠体 2.0 65 Medium"/>
            </a:endParaRPr>
          </a:p>
        </p:txBody>
      </p:sp>
      <p:cxnSp>
        <p:nvCxnSpPr>
          <p:cNvPr id="145" name="直接箭头连接符 144"/>
          <p:cNvCxnSpPr/>
          <p:nvPr>
            <p:custDataLst>
              <p:tags r:id="rId3"/>
            </p:custDataLst>
          </p:nvPr>
        </p:nvCxnSpPr>
        <p:spPr>
          <a:xfrm>
            <a:off x="1535170" y="3506042"/>
            <a:ext cx="457200" cy="0"/>
          </a:xfrm>
          <a:prstGeom prst="straightConnector1">
            <a:avLst/>
          </a:prstGeom>
          <a:ln w="28575">
            <a:solidFill>
              <a:schemeClr val="bg2"/>
            </a:solidFill>
            <a:prstDash val="solid"/>
            <a:miter/>
            <a:tailEnd type="arrow"/>
          </a:ln>
        </p:spPr>
      </p:cxnSp>
      <p:grpSp>
        <p:nvGrpSpPr>
          <p:cNvPr id="21" name="组合 20"/>
          <p:cNvGrpSpPr/>
          <p:nvPr/>
        </p:nvGrpSpPr>
        <p:grpSpPr>
          <a:xfrm rot="0">
            <a:off x="1916430" y="3093720"/>
            <a:ext cx="1336675" cy="786130"/>
            <a:chOff x="3829" y="3280"/>
            <a:chExt cx="2105" cy="1238"/>
          </a:xfrm>
        </p:grpSpPr>
        <p:sp>
          <p:nvSpPr>
            <p:cNvPr id="7" name="圆角矩形 6"/>
            <p:cNvSpPr/>
            <p:nvPr/>
          </p:nvSpPr>
          <p:spPr>
            <a:xfrm>
              <a:off x="3829" y="3280"/>
              <a:ext cx="2105" cy="1238"/>
            </a:xfrm>
            <a:prstGeom prst="roundRect">
              <a:avLst>
                <a:gd name="adj" fmla="val 6219"/>
              </a:avLst>
            </a:prstGeom>
            <a:noFill/>
            <a:ln w="25400">
              <a:solidFill>
                <a:schemeClr val="bg2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830" y="3421"/>
              <a:ext cx="2103" cy="9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模型、动作、材质、纹理。。。</a:t>
              </a:r>
              <a:endParaRPr lang="zh-CN" altLang="zh-CN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rot="0">
            <a:off x="3329940" y="2899410"/>
            <a:ext cx="908050" cy="1091565"/>
            <a:chOff x="6055" y="2974"/>
            <a:chExt cx="1430" cy="1719"/>
          </a:xfrm>
        </p:grpSpPr>
        <p:cxnSp>
          <p:nvCxnSpPr>
            <p:cNvPr id="12" name="肘形连接符 11"/>
            <p:cNvCxnSpPr/>
            <p:nvPr/>
          </p:nvCxnSpPr>
          <p:spPr>
            <a:xfrm>
              <a:off x="6055" y="3841"/>
              <a:ext cx="1414" cy="852"/>
            </a:xfrm>
            <a:prstGeom prst="bentConnector3">
              <a:avLst>
                <a:gd name="adj1" fmla="val 50071"/>
              </a:avLst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  <p:cxnSp>
          <p:nvCxnSpPr>
            <p:cNvPr id="13" name="肘形连接符 12"/>
            <p:cNvCxnSpPr/>
            <p:nvPr/>
          </p:nvCxnSpPr>
          <p:spPr>
            <a:xfrm flipV="1">
              <a:off x="6071" y="2974"/>
              <a:ext cx="1414" cy="867"/>
            </a:xfrm>
            <a:prstGeom prst="bentConnector3">
              <a:avLst>
                <a:gd name="adj1" fmla="val 48939"/>
              </a:avLst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</p:grpSp>
      <p:sp>
        <p:nvSpPr>
          <p:cNvPr id="14" name="右箭头 13"/>
          <p:cNvSpPr/>
          <p:nvPr>
            <p:custDataLst>
              <p:tags r:id="rId4"/>
            </p:custDataLst>
          </p:nvPr>
        </p:nvSpPr>
        <p:spPr>
          <a:xfrm>
            <a:off x="4279304" y="2642552"/>
            <a:ext cx="1909445" cy="607060"/>
          </a:xfrm>
          <a:prstGeom prst="rightArrow">
            <a:avLst/>
          </a:prstGeom>
          <a:gradFill>
            <a:gsLst>
              <a:gs pos="100000">
                <a:schemeClr val="bg1"/>
              </a:gs>
              <a:gs pos="6000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algn="ctr"/>
            <a:r>
              <a:rPr lang="en-US" altLang="zh-CN" sz="1200" b="1">
                <a:solidFill>
                  <a:schemeClr val="lt1"/>
                </a:solidFill>
                <a:latin typeface="阿里巴巴普惠体 2.0 65 Medium"/>
                <a:ea typeface="阿里巴巴普惠体 2.0 65 Medium"/>
              </a:rPr>
              <a:t>AssetPostP</a:t>
            </a:r>
            <a:r>
              <a:rPr lang="en-US" altLang="zh-CN" sz="1200" b="1">
                <a:solidFill>
                  <a:schemeClr val="lt1"/>
                </a:solidFill>
                <a:latin typeface="阿里巴巴普惠体 2.0 65 Medium"/>
                <a:ea typeface="阿里巴巴普惠体 2.0 65 Medium"/>
              </a:rPr>
              <a:t>rocessor</a:t>
            </a:r>
            <a:endParaRPr lang="en-US" altLang="zh-CN" sz="1200" b="1">
              <a:solidFill>
                <a:schemeClr val="lt1"/>
              </a:solidFill>
              <a:latin typeface="阿里巴巴普惠体 2.0 65 Medium"/>
              <a:ea typeface="阿里巴巴普惠体 2.0 65 Medium"/>
            </a:endParaRPr>
          </a:p>
        </p:txBody>
      </p:sp>
      <p:sp>
        <p:nvSpPr>
          <p:cNvPr id="15" name="右箭头 14"/>
          <p:cNvSpPr/>
          <p:nvPr>
            <p:custDataLst>
              <p:tags r:id="rId5"/>
            </p:custDataLst>
          </p:nvPr>
        </p:nvSpPr>
        <p:spPr>
          <a:xfrm>
            <a:off x="4307244" y="3662362"/>
            <a:ext cx="1878965" cy="607060"/>
          </a:xfrm>
          <a:prstGeom prst="rightArrow">
            <a:avLst/>
          </a:prstGeom>
          <a:gradFill>
            <a:gsLst>
              <a:gs pos="100000">
                <a:schemeClr val="bg1"/>
              </a:gs>
              <a:gs pos="6000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algn="ctr"/>
            <a:r>
              <a:rPr lang="en-US" altLang="zh-CN" sz="1200" b="1">
                <a:solidFill>
                  <a:schemeClr val="lt1"/>
                </a:solidFill>
                <a:latin typeface="阿里巴巴普惠体 2.0 65 Medium"/>
                <a:ea typeface="阿里巴巴普惠体 2.0 65 Medium"/>
              </a:rPr>
              <a:t>P</a:t>
            </a:r>
            <a:r>
              <a:rPr lang="en-US" altLang="zh-CN" sz="1200" b="1">
                <a:solidFill>
                  <a:schemeClr val="lt1"/>
                </a:solidFill>
                <a:latin typeface="阿里巴巴普惠体 2.0 65 Medium"/>
                <a:ea typeface="阿里巴巴普惠体 2.0 65 Medium"/>
              </a:rPr>
              <a:t>reset</a:t>
            </a:r>
            <a:endParaRPr lang="en-US" altLang="zh-CN" sz="1200" b="1">
              <a:solidFill>
                <a:schemeClr val="lt1"/>
              </a:solidFill>
              <a:latin typeface="阿里巴巴普惠体 2.0 65 Medium"/>
              <a:ea typeface="阿里巴巴普惠体 2.0 65 Medium"/>
            </a:endParaRPr>
          </a:p>
        </p:txBody>
      </p:sp>
      <p:grpSp>
        <p:nvGrpSpPr>
          <p:cNvPr id="19" name="组合 18"/>
          <p:cNvGrpSpPr/>
          <p:nvPr/>
        </p:nvGrpSpPr>
        <p:grpSpPr>
          <a:xfrm rot="0">
            <a:off x="6185535" y="2910205"/>
            <a:ext cx="736600" cy="1019810"/>
            <a:chOff x="10488" y="2991"/>
            <a:chExt cx="1160" cy="1606"/>
          </a:xfrm>
        </p:grpSpPr>
        <p:cxnSp>
          <p:nvCxnSpPr>
            <p:cNvPr id="17" name="肘形连接符 16"/>
            <p:cNvCxnSpPr>
              <a:stCxn id="14" idx="3"/>
            </p:cNvCxnSpPr>
            <p:nvPr/>
          </p:nvCxnSpPr>
          <p:spPr>
            <a:xfrm>
              <a:off x="10557" y="3048"/>
              <a:ext cx="1156" cy="87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  <p:cxnSp>
          <p:nvCxnSpPr>
            <p:cNvPr id="18" name="肘形连接符 17"/>
            <p:cNvCxnSpPr>
              <a:stCxn id="15" idx="3"/>
            </p:cNvCxnSpPr>
            <p:nvPr/>
          </p:nvCxnSpPr>
          <p:spPr>
            <a:xfrm flipV="1">
              <a:off x="10553" y="3918"/>
              <a:ext cx="1128" cy="736"/>
            </a:xfrm>
            <a:prstGeom prst="bentConnector3">
              <a:avLst>
                <a:gd name="adj1" fmla="val 51418"/>
              </a:avLst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</p:grpSp>
      <p:grpSp>
        <p:nvGrpSpPr>
          <p:cNvPr id="22" name="组合 21"/>
          <p:cNvGrpSpPr/>
          <p:nvPr/>
        </p:nvGrpSpPr>
        <p:grpSpPr>
          <a:xfrm rot="0">
            <a:off x="7004050" y="3093720"/>
            <a:ext cx="1537335" cy="786130"/>
            <a:chOff x="3785" y="3280"/>
            <a:chExt cx="2421" cy="1238"/>
          </a:xfrm>
        </p:grpSpPr>
        <p:sp>
          <p:nvSpPr>
            <p:cNvPr id="23" name="圆角矩形 22"/>
            <p:cNvSpPr/>
            <p:nvPr>
              <p:custDataLst>
                <p:tags r:id="rId6"/>
              </p:custDataLst>
            </p:nvPr>
          </p:nvSpPr>
          <p:spPr>
            <a:xfrm>
              <a:off x="3829" y="3280"/>
              <a:ext cx="2376" cy="1238"/>
            </a:xfrm>
            <a:prstGeom prst="roundRect">
              <a:avLst>
                <a:gd name="adj" fmla="val 6219"/>
              </a:avLst>
            </a:prstGeom>
            <a:noFill/>
            <a:ln w="25400">
              <a:solidFill>
                <a:schemeClr val="bg2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3785" y="3639"/>
              <a:ext cx="2421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Unity A</a:t>
              </a:r>
              <a:r>
                <a:rPr lang="en-US" altLang="zh-CN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ssets</a:t>
              </a:r>
              <a:endParaRPr lang="en-US" altLang="zh-CN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0">
            <a:off x="8623300" y="2910205"/>
            <a:ext cx="1774825" cy="1091565"/>
            <a:chOff x="6055" y="2974"/>
            <a:chExt cx="1430" cy="1719"/>
          </a:xfrm>
        </p:grpSpPr>
        <p:cxnSp>
          <p:nvCxnSpPr>
            <p:cNvPr id="31" name="肘形连接符 30"/>
            <p:cNvCxnSpPr/>
            <p:nvPr>
              <p:custDataLst>
                <p:tags r:id="rId8"/>
              </p:custDataLst>
            </p:nvPr>
          </p:nvCxnSpPr>
          <p:spPr>
            <a:xfrm>
              <a:off x="6055" y="3841"/>
              <a:ext cx="1414" cy="852"/>
            </a:xfrm>
            <a:prstGeom prst="bentConnector3">
              <a:avLst>
                <a:gd name="adj1" fmla="val 17598"/>
              </a:avLst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  <p:cxnSp>
          <p:nvCxnSpPr>
            <p:cNvPr id="32" name="肘形连接符 31"/>
            <p:cNvCxnSpPr/>
            <p:nvPr>
              <p:custDataLst>
                <p:tags r:id="rId9"/>
              </p:custDataLst>
            </p:nvPr>
          </p:nvCxnSpPr>
          <p:spPr>
            <a:xfrm flipV="1">
              <a:off x="6071" y="2974"/>
              <a:ext cx="1414" cy="867"/>
            </a:xfrm>
            <a:prstGeom prst="bentConnector3">
              <a:avLst>
                <a:gd name="adj1" fmla="val 16467"/>
              </a:avLst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</p:grpSp>
      <p:sp>
        <p:nvSpPr>
          <p:cNvPr id="34" name="圆角矩形 33"/>
          <p:cNvSpPr/>
          <p:nvPr/>
        </p:nvSpPr>
        <p:spPr>
          <a:xfrm>
            <a:off x="8720034" y="2607945"/>
            <a:ext cx="1141730" cy="28194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1200">
                <a:solidFill>
                  <a:srgbClr val="52439B"/>
                </a:solidFill>
                <a:latin typeface="HarmonyOS Sans SC Medium"/>
                <a:ea typeface="HarmonyOS Sans SC Medium"/>
              </a:rPr>
              <a:t>脚本自动装配</a:t>
            </a:r>
            <a:endParaRPr lang="zh-CN" altLang="en-US" sz="1200">
              <a:solidFill>
                <a:srgbClr val="52439B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8620974" y="4072255"/>
            <a:ext cx="1362075" cy="28194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1200">
                <a:solidFill>
                  <a:srgbClr val="52439B"/>
                </a:solidFill>
                <a:latin typeface="HarmonyOS Sans SC Medium"/>
                <a:ea typeface="HarmonyOS Sans SC Medium"/>
              </a:rPr>
              <a:t>引擎美术或</a:t>
            </a:r>
            <a:r>
              <a:rPr lang="zh-CN" altLang="en-US" sz="1200">
                <a:solidFill>
                  <a:srgbClr val="52439B"/>
                </a:solidFill>
                <a:latin typeface="HarmonyOS Sans SC Medium"/>
                <a:ea typeface="HarmonyOS Sans SC Medium"/>
              </a:rPr>
              <a:t>地编</a:t>
            </a:r>
            <a:endParaRPr lang="zh-CN" altLang="en-US" sz="1200">
              <a:solidFill>
                <a:srgbClr val="52439B"/>
              </a:solidFill>
              <a:latin typeface="HarmonyOS Sans SC Medium"/>
              <a:ea typeface="HarmonyOS Sans SC Medium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10438765" y="2535555"/>
            <a:ext cx="1540510" cy="786130"/>
            <a:chOff x="3829" y="3280"/>
            <a:chExt cx="2376" cy="1238"/>
          </a:xfrm>
        </p:grpSpPr>
        <p:sp>
          <p:nvSpPr>
            <p:cNvPr id="37" name="圆角矩形 36"/>
            <p:cNvSpPr/>
            <p:nvPr>
              <p:custDataLst>
                <p:tags r:id="rId11"/>
              </p:custDataLst>
            </p:nvPr>
          </p:nvSpPr>
          <p:spPr>
            <a:xfrm>
              <a:off x="3829" y="3280"/>
              <a:ext cx="2376" cy="1238"/>
            </a:xfrm>
            <a:prstGeom prst="roundRect">
              <a:avLst>
                <a:gd name="adj" fmla="val 6219"/>
              </a:avLst>
            </a:prstGeom>
            <a:noFill/>
            <a:ln w="25400">
              <a:solidFill>
                <a:schemeClr val="bg2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12"/>
              </p:custDataLst>
            </p:nvPr>
          </p:nvSpPr>
          <p:spPr>
            <a:xfrm>
              <a:off x="3977" y="3429"/>
              <a:ext cx="2125" cy="9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Simple Prefabs</a:t>
              </a:r>
              <a:endParaRPr lang="en-US" altLang="zh-CN" sz="1600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rot="0">
            <a:off x="10431588" y="3547745"/>
            <a:ext cx="1598190" cy="1183899"/>
            <a:chOff x="3784" y="3280"/>
            <a:chExt cx="2500" cy="1239"/>
          </a:xfrm>
        </p:grpSpPr>
        <p:sp>
          <p:nvSpPr>
            <p:cNvPr id="40" name="圆角矩形 39"/>
            <p:cNvSpPr/>
            <p:nvPr>
              <p:custDataLst>
                <p:tags r:id="rId13"/>
              </p:custDataLst>
            </p:nvPr>
          </p:nvSpPr>
          <p:spPr>
            <a:xfrm>
              <a:off x="3829" y="3280"/>
              <a:ext cx="2376" cy="1238"/>
            </a:xfrm>
            <a:prstGeom prst="roundRect">
              <a:avLst>
                <a:gd name="adj" fmla="val 6219"/>
              </a:avLst>
            </a:prstGeom>
            <a:noFill/>
            <a:ln w="25400">
              <a:solidFill>
                <a:schemeClr val="bg2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14"/>
              </p:custDataLst>
            </p:nvPr>
          </p:nvSpPr>
          <p:spPr>
            <a:xfrm>
              <a:off x="3784" y="3425"/>
              <a:ext cx="2500" cy="10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嵌套</a:t>
              </a:r>
              <a:endParaRPr lang="zh-CN" altLang="en-US" sz="1600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 sz="1600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P</a:t>
              </a:r>
              <a:r>
                <a:rPr lang="en-US" altLang="zh-CN" sz="1600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refabs</a:t>
              </a:r>
              <a:endParaRPr lang="en-US" altLang="zh-CN" sz="1600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 sz="1400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Prefab Variants</a:t>
              </a:r>
              <a:endParaRPr lang="en-US" altLang="zh-CN" sz="1400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 sz="1600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S</a:t>
              </a:r>
              <a:r>
                <a:rPr lang="en-US" altLang="zh-CN" sz="1600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cene</a:t>
              </a:r>
              <a:endParaRPr lang="en-US" altLang="zh-CN" sz="1600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</p:txBody>
        </p:sp>
      </p:grpSp>
    </p:spTree>
    <p:custDataLst>
      <p:tags r:id="rId1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 userDrawn="1"/>
        </p:nvGrpSpPr>
        <p:grpSpPr>
          <a:xfrm>
            <a:off x="2432050" y="958850"/>
            <a:ext cx="7434580" cy="503555"/>
            <a:chOff x="3830" y="1510"/>
            <a:chExt cx="11708" cy="793"/>
          </a:xfrm>
        </p:grpSpPr>
        <p:sp>
          <p:nvSpPr>
            <p:cNvPr id="8" name="任意多边形 7"/>
            <p:cNvSpPr/>
            <p:nvPr userDrawn="1">
              <p:custDataLst>
                <p:tags r:id="rId1"/>
              </p:custDataLst>
            </p:nvPr>
          </p:nvSpPr>
          <p:spPr>
            <a:xfrm>
              <a:off x="11503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 10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830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3"/>
              </p:custDataLst>
            </p:nvPr>
          </p:nvSpPr>
          <p:spPr>
            <a:xfrm>
              <a:off x="7267" y="1510"/>
              <a:ext cx="4859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DCC</a:t>
              </a:r>
              <a:r>
                <a:rPr lang="zh-CN" altLang="en-US" sz="2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内容创作工具</a:t>
              </a:r>
              <a:endParaRPr lang="zh-CN" altLang="en-US" sz="2400">
                <a:solidFill>
                  <a:schemeClr val="bg1"/>
                </a:solidFill>
                <a:latin typeface="阿里巴巴普惠体 B"/>
                <a:ea typeface="阿里巴巴普惠体 B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87780" y="1673860"/>
            <a:ext cx="9123680" cy="3510280"/>
            <a:chOff x="3216" y="3096"/>
            <a:chExt cx="14368" cy="5528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3216" y="3096"/>
              <a:ext cx="7572" cy="552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788" y="3096"/>
              <a:ext cx="6797" cy="5528"/>
            </a:xfrm>
            <a:prstGeom prst="rect">
              <a:avLst/>
            </a:prstGeom>
          </p:spPr>
        </p:pic>
      </p:grpSp>
      <p:sp>
        <p:nvSpPr>
          <p:cNvPr id="43" name="圆角矩形 42"/>
          <p:cNvSpPr/>
          <p:nvPr>
            <p:custDataLst>
              <p:tags r:id="rId8"/>
            </p:custDataLst>
          </p:nvPr>
        </p:nvSpPr>
        <p:spPr>
          <a:xfrm>
            <a:off x="3550285" y="5520055"/>
            <a:ext cx="5091430" cy="510540"/>
          </a:xfrm>
          <a:prstGeom prst="roundRect">
            <a:avLst>
              <a:gd name="adj" fmla="val 8032"/>
            </a:avLst>
          </a:prstGeom>
          <a:gradFill>
            <a:gsLst>
              <a:gs pos="100000">
                <a:schemeClr val="bg1">
                  <a:alpha val="65000"/>
                </a:schemeClr>
              </a:gs>
              <a:gs pos="0">
                <a:schemeClr val="bg2">
                  <a:alpha val="65000"/>
                </a:schemeClr>
              </a:gs>
              <a:gs pos="70000">
                <a:srgbClr val="52439B"/>
              </a:gs>
              <a:gs pos="3000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algn="ctr"/>
            <a:r>
              <a:rPr lang="zh-CN" altLang="en-US">
                <a:solidFill>
                  <a:schemeClr val="lt1"/>
                </a:solidFill>
                <a:latin typeface="HarmonyOS Sans SC Medium"/>
                <a:ea typeface="HarmonyOS Sans SC Medium"/>
              </a:rPr>
              <a:t>制作定制化的骨骼、控制器、Shader等配套插件</a:t>
            </a:r>
            <a:endParaRPr lang="zh-CN" altLang="en-US">
              <a:solidFill>
                <a:schemeClr val="lt1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 userDrawn="1"/>
        </p:nvGrpSpPr>
        <p:grpSpPr>
          <a:xfrm>
            <a:off x="2432050" y="958850"/>
            <a:ext cx="7434580" cy="503555"/>
            <a:chOff x="3830" y="1510"/>
            <a:chExt cx="11708" cy="793"/>
          </a:xfrm>
        </p:grpSpPr>
        <p:sp>
          <p:nvSpPr>
            <p:cNvPr id="8" name="任意多边形 7"/>
            <p:cNvSpPr/>
            <p:nvPr userDrawn="1">
              <p:custDataLst>
                <p:tags r:id="rId1"/>
              </p:custDataLst>
            </p:nvPr>
          </p:nvSpPr>
          <p:spPr>
            <a:xfrm>
              <a:off x="11503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 10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830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3"/>
              </p:custDataLst>
            </p:nvPr>
          </p:nvSpPr>
          <p:spPr>
            <a:xfrm>
              <a:off x="7267" y="1510"/>
              <a:ext cx="4859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Unity自动化导入</a:t>
              </a:r>
              <a:endParaRPr lang="en-US" altLang="zh-CN" sz="2400">
                <a:solidFill>
                  <a:schemeClr val="bg1"/>
                </a:solidFill>
                <a:latin typeface="阿里巴巴普惠体 B"/>
                <a:ea typeface="阿里巴巴普惠体 B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206625" y="2011045"/>
            <a:ext cx="7778750" cy="3393440"/>
            <a:chOff x="2856" y="2964"/>
            <a:chExt cx="5118" cy="5344"/>
          </a:xfrm>
          <a:effectLst/>
        </p:grpSpPr>
        <p:grpSp>
          <p:nvGrpSpPr>
            <p:cNvPr id="22" name="组合 21"/>
            <p:cNvGrpSpPr/>
            <p:nvPr/>
          </p:nvGrpSpPr>
          <p:grpSpPr>
            <a:xfrm>
              <a:off x="2856" y="2964"/>
              <a:ext cx="5118" cy="5344"/>
              <a:chOff x="2632" y="2964"/>
              <a:chExt cx="5118" cy="5344"/>
            </a:xfrm>
          </p:grpSpPr>
          <p:sp>
            <p:nvSpPr>
              <p:cNvPr id="23" name="圆角矩形 22"/>
              <p:cNvSpPr/>
              <p:nvPr>
                <p:custDataLst>
                  <p:tags r:id="rId4"/>
                </p:custDataLst>
              </p:nvPr>
            </p:nvSpPr>
            <p:spPr>
              <a:xfrm>
                <a:off x="2632" y="2964"/>
                <a:ext cx="5119" cy="5344"/>
              </a:xfrm>
              <a:prstGeom prst="roundRect">
                <a:avLst>
                  <a:gd name="adj" fmla="val 1627"/>
                </a:avLst>
              </a:prstGeom>
              <a:gradFill>
                <a:gsLst>
                  <a:gs pos="0">
                    <a:srgbClr val="8A6DDE">
                      <a:alpha val="0"/>
                    </a:srgbClr>
                  </a:gs>
                  <a:gs pos="100000">
                    <a:srgbClr val="5748A6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圆角矩形 23"/>
              <p:cNvSpPr/>
              <p:nvPr>
                <p:custDataLst>
                  <p:tags r:id="rId5"/>
                </p:custDataLst>
              </p:nvPr>
            </p:nvSpPr>
            <p:spPr>
              <a:xfrm>
                <a:off x="2632" y="7504"/>
                <a:ext cx="5119" cy="804"/>
              </a:xfrm>
              <a:prstGeom prst="roundRect">
                <a:avLst>
                  <a:gd name="adj" fmla="val 8032"/>
                </a:avLst>
              </a:prstGeom>
              <a:gradFill>
                <a:gsLst>
                  <a:gs pos="100000">
                    <a:schemeClr val="bg1">
                      <a:alpha val="65000"/>
                    </a:schemeClr>
                  </a:gs>
                  <a:gs pos="0">
                    <a:schemeClr val="bg2">
                      <a:alpha val="65000"/>
                    </a:schemeClr>
                  </a:gs>
                  <a:gs pos="70000">
                    <a:srgbClr val="52439B"/>
                  </a:gs>
                  <a:gs pos="30000">
                    <a:srgbClr val="52449C"/>
                  </a:gs>
                </a:gsLst>
                <a:lin ang="0" scaled="0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>
                    <a:solidFill>
                      <a:schemeClr val="lt1"/>
                    </a:solidFill>
                    <a:latin typeface="HarmonyOS Sans SC Medium"/>
                    <a:ea typeface="HarmonyOS Sans SC Medium"/>
                  </a:rPr>
                  <a:t>AssetPostProcessor API</a:t>
                </a:r>
                <a:endPara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endParaRPr>
              </a:p>
            </p:txBody>
          </p:sp>
        </p:grpSp>
        <p:sp>
          <p:nvSpPr>
            <p:cNvPr id="25" name="文本框 24"/>
            <p:cNvSpPr txBox="1"/>
            <p:nvPr>
              <p:custDataLst>
                <p:tags r:id="rId6"/>
              </p:custDataLst>
            </p:nvPr>
          </p:nvSpPr>
          <p:spPr>
            <a:xfrm>
              <a:off x="3393" y="3474"/>
              <a:ext cx="4019" cy="3562"/>
            </a:xfrm>
            <a:prstGeom prst="rect">
              <a:avLst/>
            </a:prstGeom>
            <a:noFill/>
          </p:spPr>
          <p:txBody>
            <a:bodyPr wrap="square"/>
            <a:lstStyle/>
            <a:p>
              <a:pPr marL="635635" lvl="0" indent="-285750" algn="l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en-US">
                  <a:solidFill>
                    <a:srgbClr val="FFFFFF"/>
                  </a:solidFill>
                  <a:latin typeface="Roboto" panose="02000000000000000000"/>
                  <a:ea typeface="Roboto" panose="02000000000000000000"/>
                </a:rPr>
                <a:t>OnPreprocessTexture</a:t>
              </a:r>
              <a:endParaRPr lang="en-US" altLang="en-US">
                <a:solidFill>
                  <a:srgbClr val="FFFFFF"/>
                </a:solidFill>
                <a:latin typeface="Roboto" panose="02000000000000000000"/>
                <a:ea typeface="Roboto" panose="02000000000000000000"/>
              </a:endParaRPr>
            </a:p>
            <a:p>
              <a:pPr marL="635635" lvl="0" indent="-285750" algn="l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en-US">
                  <a:solidFill>
                    <a:srgbClr val="FFFFFF"/>
                  </a:solidFill>
                  <a:latin typeface="Roboto" panose="02000000000000000000"/>
                  <a:ea typeface="Roboto" panose="02000000000000000000"/>
                </a:rPr>
                <a:t>OnPreprocessModel</a:t>
              </a:r>
              <a:endParaRPr lang="en-US" altLang="en-US">
                <a:solidFill>
                  <a:srgbClr val="FFFFFF"/>
                </a:solidFill>
                <a:latin typeface="Roboto" panose="02000000000000000000"/>
                <a:ea typeface="Roboto" panose="02000000000000000000"/>
              </a:endParaRPr>
            </a:p>
            <a:p>
              <a:pPr marL="635635" lvl="0" indent="-285750" algn="l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en-US">
                  <a:solidFill>
                    <a:srgbClr val="FFFFFF"/>
                  </a:solidFill>
                  <a:latin typeface="Roboto" panose="02000000000000000000"/>
                  <a:ea typeface="Roboto" panose="02000000000000000000"/>
                </a:rPr>
                <a:t>OnPreprocessAnimation</a:t>
              </a:r>
              <a:endParaRPr lang="en-US" altLang="en-US">
                <a:solidFill>
                  <a:srgbClr val="FFFFFF"/>
                </a:solidFill>
                <a:latin typeface="Roboto" panose="02000000000000000000"/>
                <a:ea typeface="Roboto" panose="02000000000000000000"/>
              </a:endParaRPr>
            </a:p>
            <a:p>
              <a:pPr marL="635635" lvl="0" indent="-285750" algn="l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altLang="en-US">
                  <a:solidFill>
                    <a:srgbClr val="FFFFFF"/>
                  </a:solidFill>
                  <a:latin typeface="Roboto" panose="02000000000000000000"/>
                  <a:ea typeface="Roboto" panose="02000000000000000000"/>
                </a:rPr>
                <a:t>OnPreprocessAudio</a:t>
              </a:r>
              <a:endParaRPr lang="en-US" altLang="en-US">
                <a:solidFill>
                  <a:srgbClr val="FFFFFF"/>
                </a:solidFill>
                <a:latin typeface="Roboto" panose="02000000000000000000"/>
                <a:ea typeface="Roboto" panose="02000000000000000000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345180" cy="521970"/>
            <a:chOff x="666" y="794"/>
            <a:chExt cx="5268" cy="822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4100" cy="8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伪代码</a:t>
              </a:r>
              <a:endParaRPr lang="zh-CN" altLang="zh-CN" sz="2800">
                <a:solidFill>
                  <a:srgbClr val="FFFFFF"/>
                </a:solidFill>
                <a:latin typeface="HarmonyOS Sans SC"/>
                <a:ea typeface="HarmonyOS Sans SC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sp>
        <p:nvSpPr>
          <p:cNvPr id="6" name="圆角矩形 5"/>
          <p:cNvSpPr/>
          <p:nvPr/>
        </p:nvSpPr>
        <p:spPr>
          <a:xfrm>
            <a:off x="875030" y="1570990"/>
            <a:ext cx="5592445" cy="3867785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7890" y="1582420"/>
            <a:ext cx="5422900" cy="3721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/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public class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 b="1">
                <a:solidFill>
                  <a:srgbClr val="D041E1"/>
                </a:solidFill>
                <a:latin typeface="HarmonyOS Sans SC Medium"/>
                <a:ea typeface="HarmonyOS Sans SC Medium"/>
              </a:rPr>
              <a:t>XXXPostprocessor</a:t>
            </a:r>
            <a:r>
              <a:rPr lang="en-US" altLang="en-US" sz="1400">
                <a:solidFill>
                  <a:srgbClr val="D041E1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: </a:t>
            </a:r>
            <a:r>
              <a:rPr lang="en-US" altLang="en-US" sz="1400" b="1">
                <a:solidFill>
                  <a:srgbClr val="D041E1"/>
                </a:solidFill>
                <a:latin typeface="HarmonyOS Sans SC Medium"/>
                <a:ea typeface="HarmonyOS Sans SC Medium"/>
              </a:rPr>
              <a:t>AssetPostprocessor</a:t>
            </a:r>
            <a:endParaRPr lang="en-US" altLang="en-US" sz="1400" b="1">
              <a:solidFill>
                <a:srgbClr val="D041E1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zh-CN" altLang="zh-CN" sz="1400">
                <a:solidFill>
                  <a:srgbClr val="ACDB7E"/>
                </a:solidFill>
                <a:latin typeface="HarmonyOS Sans SC Medium"/>
                <a:ea typeface="HarmonyOS Sans SC Medium"/>
              </a:rPr>
              <a:t>// 导入前对AssetImporter进行预处理，修改自定义属性</a:t>
            </a:r>
            <a:endParaRPr lang="zh-CN" altLang="zh-CN" sz="1400">
              <a:solidFill>
                <a:srgbClr val="ACDB7E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void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OnPreprocessXXX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XXXImporter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xxxImporter = assetImporter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as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XXXImporter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xxxImporter.attribute = xxx;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......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xxxImporter.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SaveAndReimport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zh-CN" altLang="zh-CN" sz="1400">
                <a:solidFill>
                  <a:srgbClr val="ACDB7E"/>
                </a:solidFill>
                <a:latin typeface="HarmonyOS Sans SC Medium"/>
                <a:ea typeface="HarmonyOS Sans SC Medium"/>
              </a:rPr>
              <a:t>// 导入后对资源属性进行二次修改</a:t>
            </a:r>
            <a:endParaRPr lang="zh-CN" altLang="zh-CN" sz="1400">
              <a:solidFill>
                <a:srgbClr val="ACDB7E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void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OnPostprocessXXX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XXX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xxx)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xxx.attribute = xxx;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5" name="圆角矩形 14"/>
          <p:cNvSpPr/>
          <p:nvPr>
            <p:custDataLst>
              <p:tags r:id="rId5"/>
            </p:custDataLst>
          </p:nvPr>
        </p:nvSpPr>
        <p:spPr>
          <a:xfrm>
            <a:off x="7981950" y="1582420"/>
            <a:ext cx="3216910" cy="385572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lvl="0"/>
            <a:r>
              <a:rPr lang="en-US" altLang="en-US">
                <a:solidFill>
                  <a:srgbClr val="FFFFFF"/>
                </a:solidFill>
              </a:rPr>
              <a:t>       AssetPostProcessor </a:t>
            </a:r>
            <a:r>
              <a:rPr lang="zh-CN" altLang="zh-CN">
                <a:solidFill>
                  <a:srgbClr val="FFFFFF"/>
                </a:solidFill>
              </a:rPr>
              <a:t>中可以获取到资源的导入器</a:t>
            </a:r>
            <a:r>
              <a:rPr lang="en-US" altLang="en-US">
                <a:solidFill>
                  <a:srgbClr val="FFFFFF"/>
                </a:solidFill>
              </a:rPr>
              <a:t> AssetImporter</a:t>
            </a:r>
            <a:r>
              <a:rPr lang="zh-CN" altLang="zh-CN">
                <a:solidFill>
                  <a:srgbClr val="FFFFFF"/>
                </a:solidFill>
              </a:rPr>
              <a:t>，通常是导入前在</a:t>
            </a:r>
            <a:r>
              <a:rPr lang="en-US" altLang="en-US">
                <a:solidFill>
                  <a:srgbClr val="FFFFFF"/>
                </a:solidFill>
              </a:rPr>
              <a:t> OnPreprocessXXX </a:t>
            </a:r>
            <a:r>
              <a:rPr lang="zh-CN" altLang="zh-CN">
                <a:solidFill>
                  <a:srgbClr val="FFFFFF"/>
                </a:solidFill>
              </a:rPr>
              <a:t>回调中对</a:t>
            </a:r>
            <a:r>
              <a:rPr lang="en-US" altLang="en-US">
                <a:solidFill>
                  <a:srgbClr val="FFFFFF"/>
                </a:solidFill>
              </a:rPr>
              <a:t> assetImporter </a:t>
            </a:r>
            <a:r>
              <a:rPr lang="zh-CN" altLang="zh-CN">
                <a:solidFill>
                  <a:srgbClr val="FFFFFF"/>
                </a:solidFill>
              </a:rPr>
              <a:t>进行预处理以影响资源导入的结果。而</a:t>
            </a:r>
            <a:r>
              <a:rPr lang="en-US" altLang="en-US">
                <a:solidFill>
                  <a:srgbClr val="FFFFFF"/>
                </a:solidFill>
              </a:rPr>
              <a:t>OnPostprocessXXX</a:t>
            </a:r>
            <a:r>
              <a:rPr lang="zh-CN" altLang="zh-CN">
                <a:solidFill>
                  <a:srgbClr val="FFFFFF"/>
                </a:solidFill>
              </a:rPr>
              <a:t>则是导入之后的回调。</a:t>
            </a: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8" name="五边形 17"/>
          <p:cNvSpPr/>
          <p:nvPr>
            <p:custDataLst>
              <p:tags r:id="rId6"/>
            </p:custDataLst>
          </p:nvPr>
        </p:nvSpPr>
        <p:spPr>
          <a:xfrm>
            <a:off x="7031355" y="3316605"/>
            <a:ext cx="612140" cy="224155"/>
          </a:xfrm>
          <a:prstGeom prst="homePlate">
            <a:avLst/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 w="12700">
            <a:solidFill>
              <a:schemeClr val="bg2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875030" y="1570990"/>
            <a:ext cx="6102985" cy="249047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4985" y="735965"/>
            <a:ext cx="3611245" cy="521970"/>
            <a:chOff x="666" y="794"/>
            <a:chExt cx="5687" cy="822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5962" cy="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案例</a:t>
              </a:r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-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PhysicalMaterial3DsMaxPreprocessor</a:t>
              </a:r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97890" y="1582420"/>
            <a:ext cx="5975350" cy="2438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/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static bool</a:t>
            </a:r>
            <a:r>
              <a:rPr lang="en-US" altLang="en-US" sz="1400">
                <a:solidFill>
                  <a:srgbClr val="34A471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Is3DsMaxPhysicalMaterial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MaterialDescription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description)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{</a:t>
            </a:r>
            <a:endParaRPr lang="zh-CN" altLang="zh-CN" sz="1400">
              <a:solidFill>
                <a:srgbClr val="BFBFB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float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classIdA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BFBFB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float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classIdB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BFBFB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string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originalMtl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BFBFB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description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TryGetProperty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>
                <a:solidFill>
                  <a:srgbClr val="FF9700"/>
                </a:solidFill>
                <a:latin typeface="HarmonyOS Sans SC Medium"/>
                <a:ea typeface="HarmonyOS Sans SC Medium"/>
              </a:rPr>
              <a:t>"ClassIDa"</a:t>
            </a:r>
            <a:r>
              <a:rPr lang="en-US" altLang="en-US" sz="1400">
                <a:solidFill>
                  <a:srgbClr val="A6A6A6"/>
                </a:solidFill>
                <a:latin typeface="HarmonyOS Sans SC Medium"/>
                <a:ea typeface="HarmonyOS Sans SC Medium"/>
              </a:rPr>
              <a:t>,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out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classIdA)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BFBFB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description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TryGetProperty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>
                <a:solidFill>
                  <a:srgbClr val="FF9700"/>
                </a:solidFill>
                <a:latin typeface="HarmonyOS Sans SC Medium"/>
                <a:ea typeface="HarmonyOS Sans SC Medium"/>
              </a:rPr>
              <a:t>"ClassIDb"</a:t>
            </a:r>
            <a:r>
              <a:rPr lang="en-US" altLang="en-US" sz="1400">
                <a:solidFill>
                  <a:srgbClr val="A6A6A6"/>
                </a:solidFill>
                <a:latin typeface="HarmonyOS Sans SC Medium"/>
                <a:ea typeface="HarmonyOS Sans SC Medium"/>
              </a:rPr>
              <a:t>,</a:t>
            </a:r>
            <a:r>
              <a:rPr lang="en-US" altLang="en-US" sz="1400">
                <a:solidFill>
                  <a:srgbClr val="FF9700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out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classIdB)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BFBFB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description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TryGetProperty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>
                <a:solidFill>
                  <a:srgbClr val="FF9700"/>
                </a:solidFill>
                <a:latin typeface="HarmonyOS Sans SC Medium"/>
                <a:ea typeface="HarmonyOS Sans SC Medium"/>
              </a:rPr>
              <a:t>"ORIGINAL_MTL"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,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out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originalMtl)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BFBFB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return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classIdA ==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49FAC"/>
                </a:solidFill>
                <a:latin typeface="HarmonyOS Sans SC Medium"/>
                <a:ea typeface="HarmonyOS Sans SC Medium"/>
              </a:rPr>
              <a:t>1030429932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&amp;&amp;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classIdB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==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-</a:t>
            </a:r>
            <a:r>
              <a:rPr lang="en-US" altLang="en-US" sz="1400">
                <a:solidFill>
                  <a:srgbClr val="F49FAC"/>
                </a:solidFill>
                <a:latin typeface="HarmonyOS Sans SC Medium"/>
                <a:ea typeface="HarmonyOS Sans SC Medium"/>
              </a:rPr>
              <a:t>559038463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|| 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     		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originalMtl ==</a:t>
            </a:r>
            <a:r>
              <a:rPr lang="en-US" altLang="en-US" sz="1400">
                <a:solidFill>
                  <a:srgbClr val="BFBFB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FF9700"/>
                </a:solidFill>
                <a:latin typeface="HarmonyOS Sans SC Medium"/>
                <a:ea typeface="HarmonyOS Sans SC Medium"/>
              </a:rPr>
              <a:t>"PHYSICAL_MTL"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}</a:t>
            </a:r>
            <a:endParaRPr lang="zh-CN" altLang="zh-CN" sz="1400">
              <a:solidFill>
                <a:srgbClr val="34A471"/>
              </a:solidFill>
              <a:latin typeface="HarmonyOS Sans SC Medium"/>
              <a:ea typeface="HarmonyOS Sans SC Medium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75030" y="4188460"/>
            <a:ext cx="6102985" cy="953135"/>
            <a:chOff x="1378" y="6596"/>
            <a:chExt cx="9611" cy="1501"/>
          </a:xfrm>
        </p:grpSpPr>
        <p:sp>
          <p:nvSpPr>
            <p:cNvPr id="7" name="圆角矩形 6"/>
            <p:cNvSpPr/>
            <p:nvPr>
              <p:custDataLst>
                <p:tags r:id="rId5"/>
              </p:custDataLst>
            </p:nvPr>
          </p:nvSpPr>
          <p:spPr>
            <a:xfrm>
              <a:off x="1378" y="6596"/>
              <a:ext cx="9611" cy="1501"/>
            </a:xfrm>
            <a:prstGeom prst="roundRect">
              <a:avLst>
                <a:gd name="adj" fmla="val 2753"/>
              </a:avLst>
            </a:prstGeom>
            <a:gradFill>
              <a:gsLst>
                <a:gs pos="100000">
                  <a:srgbClr val="52449C">
                    <a:alpha val="3300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414" y="6596"/>
              <a:ext cx="9410" cy="149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lvl="0"/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void </a:t>
              </a:r>
              <a:r>
                <a:rPr lang="en-US" altLang="en-US" sz="1400">
                  <a:solidFill>
                    <a:srgbClr val="98FA1C"/>
                  </a:solidFill>
                  <a:latin typeface="HarmonyOS Sans SC Medium"/>
                  <a:ea typeface="HarmonyOS Sans SC Medium"/>
                </a:rPr>
                <a:t>CreateFrom3DsPhysicalMaterial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(</a:t>
              </a:r>
              <a:r>
                <a:rPr lang="en-US" altLang="en-US" sz="1400" b="1">
                  <a:solidFill>
                    <a:srgbClr val="ED41FD"/>
                  </a:solidFill>
                  <a:latin typeface="HarmonyOS Sans SC Medium"/>
                  <a:ea typeface="HarmonyOS Sans SC Medium"/>
                </a:rPr>
                <a:t>MaterialDescription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 description, 		</a:t>
              </a:r>
              <a:r>
                <a:rPr lang="en-US" altLang="en-US" sz="1400" b="1">
                  <a:solidFill>
                    <a:srgbClr val="ED41FD"/>
                  </a:solidFill>
                  <a:latin typeface="HarmonyOS Sans SC Medium"/>
                  <a:ea typeface="HarmonyOS Sans SC Medium"/>
                </a:rPr>
                <a:t>Material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 material, </a:t>
              </a:r>
              <a:r>
                <a:rPr lang="en-US" altLang="en-US" sz="1400" b="1">
                  <a:solidFill>
                    <a:srgbClr val="ED41FD"/>
                  </a:solidFill>
                  <a:latin typeface="HarmonyOS Sans SC Medium"/>
                  <a:ea typeface="HarmonyOS Sans SC Medium"/>
                </a:rPr>
                <a:t>AnimationClip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[] clips)</a:t>
              </a:r>
              <a:endPara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{</a:t>
              </a:r>
              <a:endPara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}</a:t>
              </a:r>
              <a:endPara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75030" y="5286375"/>
            <a:ext cx="6102985" cy="1278890"/>
            <a:chOff x="1378" y="6596"/>
            <a:chExt cx="9611" cy="2014"/>
          </a:xfrm>
        </p:grpSpPr>
        <p:sp>
          <p:nvSpPr>
            <p:cNvPr id="13" name="圆角矩形 12"/>
            <p:cNvSpPr/>
            <p:nvPr>
              <p:custDataLst>
                <p:tags r:id="rId7"/>
              </p:custDataLst>
            </p:nvPr>
          </p:nvSpPr>
          <p:spPr>
            <a:xfrm>
              <a:off x="1378" y="6596"/>
              <a:ext cx="9611" cy="2014"/>
            </a:xfrm>
            <a:prstGeom prst="roundRect">
              <a:avLst>
                <a:gd name="adj" fmla="val 2753"/>
              </a:avLst>
            </a:prstGeom>
            <a:gradFill>
              <a:gsLst>
                <a:gs pos="100000">
                  <a:srgbClr val="52449C">
                    <a:alpha val="3300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8"/>
              </p:custDataLst>
            </p:nvPr>
          </p:nvSpPr>
          <p:spPr>
            <a:xfrm>
              <a:off x="1414" y="6596"/>
              <a:ext cx="9408" cy="1918"/>
            </a:xfrm>
            <a:prstGeom prst="rect">
              <a:avLst/>
            </a:prstGeom>
            <a:noFill/>
          </p:spPr>
          <p:txBody>
            <a:bodyPr wrap="square" anchor="t"/>
            <a:lstStyle/>
            <a:p>
              <a:pPr lvl="0"/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shader = </a:t>
              </a:r>
              <a:r>
                <a:rPr lang="en-US" altLang="en-US" sz="1400" b="1">
                  <a:solidFill>
                    <a:srgbClr val="ED41FD"/>
                  </a:solidFill>
                  <a:latin typeface="HarmonyOS Sans SC Medium"/>
                  <a:ea typeface="HarmonyOS Sans SC Medium"/>
                </a:rPr>
                <a:t>AssetDatabase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.</a:t>
              </a:r>
              <a:r>
                <a:rPr lang="en-US" altLang="en-US" sz="1400">
                  <a:solidFill>
                    <a:srgbClr val="98FA1C"/>
                  </a:solidFill>
                  <a:latin typeface="HarmonyOS Sans SC Medium"/>
                  <a:ea typeface="HarmonyOS Sans SC Medium"/>
                </a:rPr>
                <a:t>LoadAssetAtPath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&lt;</a:t>
              </a:r>
              <a:r>
                <a:rPr lang="en-US" altLang="en-US" sz="1400">
                  <a:solidFill>
                    <a:srgbClr val="8A6DDE"/>
                  </a:solidFill>
                  <a:latin typeface="HarmonyOS Sans SC Medium"/>
                  <a:ea typeface="HarmonyOS Sans SC Medium"/>
                </a:rPr>
                <a:t>Shader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&gt;(k_ShaderPath);</a:t>
              </a:r>
              <a:endPara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r>
                <a:rPr lang="en-US" altLang="en-US" sz="1400">
                  <a:solidFill>
                    <a:srgbClr val="0188FB"/>
                  </a:solidFill>
                  <a:latin typeface="HarmonyOS Sans SC Medium"/>
                  <a:ea typeface="HarmonyOS Sans SC Medium"/>
                </a:rPr>
                <a:t>if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 (shader</a:t>
              </a:r>
              <a:r>
                <a:rPr lang="en-US" altLang="en-US" sz="1400">
                  <a:solidFill>
                    <a:srgbClr val="34A471"/>
                  </a:solidFill>
                  <a:latin typeface="HarmonyOS Sans SC Medium"/>
                  <a:ea typeface="HarmonyOS Sans SC Medium"/>
                </a:rPr>
                <a:t> </a:t>
              </a:r>
              <a:r>
                <a:rPr lang="en-US" altLang="en-US" sz="1400">
                  <a:solidFill>
                    <a:srgbClr val="0188FB"/>
                  </a:solidFill>
                  <a:latin typeface="HarmonyOS Sans SC Medium"/>
                  <a:ea typeface="HarmonyOS Sans SC Medium"/>
                </a:rPr>
                <a:t>==</a:t>
              </a:r>
              <a:r>
                <a:rPr lang="en-US" altLang="en-US" sz="1400">
                  <a:solidFill>
                    <a:srgbClr val="34A471"/>
                  </a:solidFill>
                  <a:latin typeface="HarmonyOS Sans SC Medium"/>
                  <a:ea typeface="HarmonyOS Sans SC Medium"/>
                </a:rPr>
                <a:t> 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null)</a:t>
              </a:r>
              <a:endPara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    </a:t>
              </a:r>
              <a:r>
                <a:rPr lang="en-US" altLang="en-US" sz="1400">
                  <a:solidFill>
                    <a:srgbClr val="0188FB"/>
                  </a:solidFill>
                  <a:latin typeface="HarmonyOS Sans SC Medium"/>
                  <a:ea typeface="HarmonyOS Sans SC Medium"/>
                </a:rPr>
                <a:t>return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;</a:t>
              </a:r>
              <a:endPara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endPara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material.shader = shader;</a:t>
              </a:r>
              <a:endPara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</p:grpSp>
      <p:sp>
        <p:nvSpPr>
          <p:cNvPr id="15" name="圆角矩形 14"/>
          <p:cNvSpPr/>
          <p:nvPr>
            <p:custDataLst>
              <p:tags r:id="rId9"/>
            </p:custDataLst>
          </p:nvPr>
        </p:nvSpPr>
        <p:spPr>
          <a:xfrm>
            <a:off x="7981950" y="1582420"/>
            <a:ext cx="3216910" cy="246126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lvl="0" indent="0" algn="l">
              <a:lnSpc>
                <a:spcPct val="120000"/>
              </a:lnSpc>
            </a:pPr>
            <a:r>
              <a:rPr lang="zh-CN" altLang="zh-CN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判断是否3DsMax物理材质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6" name="圆角矩形 15"/>
          <p:cNvSpPr/>
          <p:nvPr>
            <p:custDataLst>
              <p:tags r:id="rId10"/>
            </p:custDataLst>
          </p:nvPr>
        </p:nvSpPr>
        <p:spPr>
          <a:xfrm>
            <a:off x="7981950" y="4188460"/>
            <a:ext cx="3216910" cy="953135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indent="0" algn="l">
              <a:lnSpc>
                <a:spcPct val="120000"/>
              </a:lnSpc>
            </a:pPr>
            <a:r>
              <a:rPr lang="zh-CN" altLang="en-US" sz="1400">
                <a:solidFill>
                  <a:schemeClr val="lt1"/>
                </a:solidFill>
                <a:latin typeface="HarmonyOS Sans SC Medium"/>
                <a:ea typeface="HarmonyOS Sans SC Medium"/>
              </a:rPr>
              <a:t>判断 true 后执行对应方法</a:t>
            </a:r>
            <a:endParaRPr lang="zh-CN" altLang="en-US" sz="1400">
              <a:solidFill>
                <a:schemeClr val="lt1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7" name="圆角矩形 16"/>
          <p:cNvSpPr/>
          <p:nvPr>
            <p:custDataLst>
              <p:tags r:id="rId11"/>
            </p:custDataLst>
          </p:nvPr>
        </p:nvSpPr>
        <p:spPr>
          <a:xfrm>
            <a:off x="7981950" y="5286375"/>
            <a:ext cx="3216910" cy="127889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indent="0" algn="l">
              <a:lnSpc>
                <a:spcPct val="120000"/>
              </a:lnSpc>
            </a:pPr>
            <a:r>
              <a:rPr lang="zh-CN" altLang="en-US" sz="1400">
                <a:solidFill>
                  <a:schemeClr val="lt1"/>
                </a:solidFill>
                <a:latin typeface="HarmonyOS Sans SC Medium"/>
                <a:ea typeface="HarmonyOS Sans SC Medium"/>
              </a:rPr>
              <a:t>赋值对应的Shader到当前材质</a:t>
            </a:r>
            <a:endParaRPr lang="zh-CN" altLang="en-US" sz="1400">
              <a:solidFill>
                <a:schemeClr val="lt1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8" name="五边形 17"/>
          <p:cNvSpPr/>
          <p:nvPr/>
        </p:nvSpPr>
        <p:spPr>
          <a:xfrm>
            <a:off x="7174230" y="2704465"/>
            <a:ext cx="612140" cy="224155"/>
          </a:xfrm>
          <a:prstGeom prst="homePlate">
            <a:avLst/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 w="12700">
            <a:solidFill>
              <a:schemeClr val="bg2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五边形 18"/>
          <p:cNvSpPr/>
          <p:nvPr>
            <p:custDataLst>
              <p:tags r:id="rId12"/>
            </p:custDataLst>
          </p:nvPr>
        </p:nvSpPr>
        <p:spPr>
          <a:xfrm>
            <a:off x="7173595" y="4552950"/>
            <a:ext cx="612140" cy="224155"/>
          </a:xfrm>
          <a:prstGeom prst="homePlate">
            <a:avLst/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 w="12700">
            <a:solidFill>
              <a:schemeClr val="bg2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五边形 19"/>
          <p:cNvSpPr/>
          <p:nvPr>
            <p:custDataLst>
              <p:tags r:id="rId13"/>
            </p:custDataLst>
          </p:nvPr>
        </p:nvSpPr>
        <p:spPr>
          <a:xfrm>
            <a:off x="7174230" y="5813425"/>
            <a:ext cx="612140" cy="224155"/>
          </a:xfrm>
          <a:prstGeom prst="homePlate">
            <a:avLst/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 w="12700">
            <a:solidFill>
              <a:schemeClr val="bg2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875030" y="1570990"/>
            <a:ext cx="6102985" cy="4411345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4985" y="735965"/>
            <a:ext cx="3580130" cy="768350"/>
            <a:chOff x="666" y="794"/>
            <a:chExt cx="5638" cy="1210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5912" cy="11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案例</a:t>
              </a:r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-</a:t>
              </a:r>
              <a:r>
                <a:rPr lang="en-US" altLang="en-US" sz="14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PhysicalMaterial3DsMaxPreprocessor</a:t>
              </a:r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97890" y="1799315"/>
            <a:ext cx="5975350" cy="3505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/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if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(description.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TryGetProperty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>
                <a:solidFill>
                  <a:srgbClr val="FFB700"/>
                </a:solidFill>
                <a:latin typeface="HarmonyOS Sans SC Medium"/>
                <a:ea typeface="HarmonyOS Sans SC Medium"/>
              </a:rPr>
              <a:t>"base_color_map"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, out textureProperty))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SetMaterialTextureProperty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>
                <a:solidFill>
                  <a:srgbClr val="FFB700"/>
                </a:solidFill>
                <a:latin typeface="HarmonyOS Sans SC Medium"/>
                <a:ea typeface="HarmonyOS Sans SC Medium"/>
              </a:rPr>
              <a:t>"_BASE_COLOR_MAP"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, material, textureProperty);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else if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(description.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TryGetProperty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>
                <a:solidFill>
                  <a:srgbClr val="FFB700"/>
                </a:solidFill>
                <a:latin typeface="HarmonyOS Sans SC Medium"/>
                <a:ea typeface="HarmonyOS Sans SC Medium"/>
              </a:rPr>
              <a:t>"base_color"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,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out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vectorProperty))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if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(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QualitySettings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.activeColorSpace ==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ColorSpace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.Gamma)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vectorProperty.x = 	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Mathf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LinearToGammaSpace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(vectorProperty.x);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vectorProperty.y = 	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Mathf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LinearToGammaSpace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(vectorProperty.y);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vectorProperty.z = 	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Mathf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LinearToGammaSpace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(vectorProperty.z);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vectorProperty.w = 	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Mathf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LinearToGammaSpace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(vectorProperty.w);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material.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SetColor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>
                <a:solidFill>
                  <a:srgbClr val="FFB700"/>
                </a:solidFill>
                <a:latin typeface="HarmonyOS Sans SC Medium"/>
                <a:ea typeface="HarmonyOS Sans SC Medium"/>
              </a:rPr>
              <a:t>"_BASE_COLOR"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, vectorProperty);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5" name="圆角矩形 14"/>
          <p:cNvSpPr/>
          <p:nvPr>
            <p:custDataLst>
              <p:tags r:id="rId5"/>
            </p:custDataLst>
          </p:nvPr>
        </p:nvSpPr>
        <p:spPr>
          <a:xfrm>
            <a:off x="7981950" y="1582420"/>
            <a:ext cx="3216910" cy="439928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indent="0" algn="l">
              <a:lnSpc>
                <a:spcPct val="120000"/>
              </a:lnSpc>
            </a:pPr>
            <a:endParaRPr lang="zh-CN" altLang="en-US" sz="1400">
              <a:solidFill>
                <a:schemeClr val="lt1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8" name="五边形 17"/>
          <p:cNvSpPr/>
          <p:nvPr/>
        </p:nvSpPr>
        <p:spPr>
          <a:xfrm>
            <a:off x="7120890" y="3826510"/>
            <a:ext cx="612140" cy="224155"/>
          </a:xfrm>
          <a:prstGeom prst="homePlate">
            <a:avLst/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 w="12700">
            <a:solidFill>
              <a:schemeClr val="bg2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10855" y="3429000"/>
            <a:ext cx="3009900" cy="973455"/>
          </a:xfrm>
          <a:prstGeom prst="rect">
            <a:avLst/>
          </a:prstGeom>
          <a:noFill/>
        </p:spPr>
        <p:txBody>
          <a:bodyPr wrap="square"/>
          <a:lstStyle/>
          <a:p>
            <a:pPr indent="0">
              <a:lnSpc>
                <a:spcPct val="150000"/>
              </a:lnSpc>
            </a:pPr>
            <a:r>
              <a:rPr lang="zh-CN" altLang="en-US">
                <a:solidFill>
                  <a:schemeClr val="bg2"/>
                </a:solidFill>
                <a:latin typeface="HarmonyOS Sans SC Medium"/>
                <a:ea typeface="HarmonyOS Sans SC Medium"/>
              </a:rPr>
              <a:t>从Description中获取Property并赋值给当前材质</a:t>
            </a:r>
            <a:endParaRPr lang="zh-CN" altLang="en-US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 userDrawn="1"/>
        </p:nvGrpSpPr>
        <p:grpSpPr>
          <a:xfrm>
            <a:off x="2432050" y="958850"/>
            <a:ext cx="7434580" cy="503555"/>
            <a:chOff x="3830" y="1510"/>
            <a:chExt cx="11708" cy="793"/>
          </a:xfrm>
        </p:grpSpPr>
        <p:sp>
          <p:nvSpPr>
            <p:cNvPr id="8" name="任意多边形 7"/>
            <p:cNvSpPr/>
            <p:nvPr userDrawn="1">
              <p:custDataLst>
                <p:tags r:id="rId1"/>
              </p:custDataLst>
            </p:nvPr>
          </p:nvSpPr>
          <p:spPr>
            <a:xfrm>
              <a:off x="11503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 10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830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3"/>
              </p:custDataLst>
            </p:nvPr>
          </p:nvSpPr>
          <p:spPr>
            <a:xfrm>
              <a:off x="7267" y="1510"/>
              <a:ext cx="4859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Unity自动化导入</a:t>
              </a:r>
              <a:endParaRPr lang="en-US" altLang="zh-CN" sz="2400">
                <a:solidFill>
                  <a:schemeClr val="bg1"/>
                </a:solidFill>
                <a:latin typeface="阿里巴巴普惠体 B"/>
                <a:ea typeface="阿里巴巴普惠体 B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012490" y="2011045"/>
            <a:ext cx="8398588" cy="4203065"/>
            <a:chOff x="2572" y="2964"/>
            <a:chExt cx="5685" cy="6619"/>
          </a:xfrm>
          <a:effectLst/>
        </p:grpSpPr>
        <p:grpSp>
          <p:nvGrpSpPr>
            <p:cNvPr id="3" name="组合 2"/>
            <p:cNvGrpSpPr/>
            <p:nvPr/>
          </p:nvGrpSpPr>
          <p:grpSpPr>
            <a:xfrm>
              <a:off x="2572" y="2964"/>
              <a:ext cx="5685" cy="6619"/>
              <a:chOff x="2348" y="2964"/>
              <a:chExt cx="5685" cy="6619"/>
            </a:xfrm>
          </p:grpSpPr>
          <p:sp>
            <p:nvSpPr>
              <p:cNvPr id="9" name="圆角矩形 8"/>
              <p:cNvSpPr/>
              <p:nvPr/>
            </p:nvSpPr>
            <p:spPr>
              <a:xfrm>
                <a:off x="2348" y="2964"/>
                <a:ext cx="5685" cy="6619"/>
              </a:xfrm>
              <a:prstGeom prst="roundRect">
                <a:avLst>
                  <a:gd name="adj" fmla="val 1627"/>
                </a:avLst>
              </a:prstGeom>
              <a:gradFill>
                <a:gsLst>
                  <a:gs pos="0">
                    <a:srgbClr val="8A6DDE">
                      <a:alpha val="0"/>
                    </a:srgbClr>
                  </a:gs>
                  <a:gs pos="100000">
                    <a:srgbClr val="5748A6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3" name="圆角矩形 42"/>
              <p:cNvSpPr/>
              <p:nvPr>
                <p:custDataLst>
                  <p:tags r:id="rId4"/>
                </p:custDataLst>
              </p:nvPr>
            </p:nvSpPr>
            <p:spPr>
              <a:xfrm>
                <a:off x="2348" y="8904"/>
                <a:ext cx="5685" cy="679"/>
              </a:xfrm>
              <a:prstGeom prst="roundRect">
                <a:avLst>
                  <a:gd name="adj" fmla="val 8032"/>
                </a:avLst>
              </a:prstGeom>
              <a:gradFill>
                <a:gsLst>
                  <a:gs pos="100000">
                    <a:schemeClr val="bg1">
                      <a:alpha val="65000"/>
                    </a:schemeClr>
                  </a:gs>
                  <a:gs pos="0">
                    <a:schemeClr val="bg2">
                      <a:alpha val="65000"/>
                    </a:schemeClr>
                  </a:gs>
                  <a:gs pos="70000">
                    <a:srgbClr val="52439B"/>
                  </a:gs>
                  <a:gs pos="30000">
                    <a:srgbClr val="52449C"/>
                  </a:gs>
                </a:gsLst>
                <a:lin ang="0" scaled="0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>
                    <a:solidFill>
                      <a:schemeClr val="lt1"/>
                    </a:solidFill>
                    <a:latin typeface="HarmonyOS Sans SC Medium"/>
                    <a:ea typeface="HarmonyOS Sans SC Medium"/>
                  </a:rPr>
                  <a:t>Presets</a:t>
                </a:r>
                <a:endPara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2621" y="3333"/>
              <a:ext cx="5636" cy="53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Unity 提供了 Presets 功</a:t>
              </a:r>
              <a:r>
                <a:rPr lang="zh-CN" altLang="en-US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能将属性设置保存到预设资源。</a:t>
              </a:r>
              <a:endParaRPr lang="zh-CN" altLang="en-US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Presets 是将相同属性设置跨多个组件、资源或者项目设置保存和应用的资源，该资源在运行模式没有任何效果，仅能在Unity  编辑器下使用。</a:t>
              </a:r>
              <a:r>
                <a:rPr lang="zh-CN" altLang="en-US">
                  <a:solidFill>
                    <a:schemeClr val="bg2">
                      <a:lumMod val="85000"/>
                    </a:schemeClr>
                  </a:solidFill>
                  <a:latin typeface="HarmonyOS Sans SC Medium"/>
                  <a:ea typeface="HarmonyOS Sans SC Medium"/>
                  <a:hlinkClick r:id="rId5"/>
                </a:rPr>
                <a:t>https://docs.unity.cn/cn/current/Manual/Presets.html</a:t>
              </a:r>
              <a:endParaRPr lang="zh-CN" altLang="en-US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另外为了防止导入后的误操作，Unity 提供了一个能自动应用资源文件夹内 Presets 的实用方法。此方法不需要任何代码就能很方便的实现，可根据项目去定制导入设置。</a:t>
              </a:r>
              <a:r>
                <a:rPr lang="zh-CN" altLang="en-US">
                  <a:solidFill>
                    <a:schemeClr val="bg2"/>
                  </a:solidFill>
                  <a:latin typeface="HarmonyOS Sans SC Medium"/>
                  <a:ea typeface="HarmonyOS Sans SC Medium"/>
                  <a:hlinkClick r:id="rId6"/>
                </a:rPr>
                <a:t>https://docs.unity.cn/cn/current/Manual/DefaultPresetsByFolder.html</a:t>
              </a:r>
              <a:endParaRPr lang="zh-CN" altLang="en-US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 userDrawn="1"/>
        </p:nvGrpSpPr>
        <p:grpSpPr>
          <a:xfrm>
            <a:off x="2533650" y="958850"/>
            <a:ext cx="7261860" cy="503555"/>
            <a:chOff x="3990" y="1510"/>
            <a:chExt cx="11436" cy="793"/>
          </a:xfrm>
        </p:grpSpPr>
        <p:sp>
          <p:nvSpPr>
            <p:cNvPr id="8" name="任意多边形 7"/>
            <p:cNvSpPr/>
            <p:nvPr userDrawn="1">
              <p:custDataLst>
                <p:tags r:id="rId1"/>
              </p:custDataLst>
            </p:nvPr>
          </p:nvSpPr>
          <p:spPr>
            <a:xfrm>
              <a:off x="11391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 10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990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3"/>
              </p:custDataLst>
            </p:nvPr>
          </p:nvSpPr>
          <p:spPr>
            <a:xfrm>
              <a:off x="7267" y="1510"/>
              <a:ext cx="4859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Prefabs</a:t>
              </a:r>
              <a:r>
                <a:rPr lang="zh-CN" altLang="en-US" sz="2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预制体</a:t>
              </a:r>
              <a:endParaRPr lang="zh-CN" altLang="en-US" sz="2400">
                <a:solidFill>
                  <a:schemeClr val="bg1"/>
                </a:solidFill>
                <a:latin typeface="阿里巴巴普惠体 B"/>
                <a:ea typeface="阿里巴巴普惠体 B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89940" y="2143125"/>
            <a:ext cx="7779635" cy="3393440"/>
            <a:chOff x="2856" y="2964"/>
            <a:chExt cx="5119" cy="5344"/>
          </a:xfrm>
        </p:grpSpPr>
        <p:sp>
          <p:nvSpPr>
            <p:cNvPr id="23" name="圆角矩形 22"/>
            <p:cNvSpPr/>
            <p:nvPr>
              <p:custDataLst>
                <p:tags r:id="rId4"/>
              </p:custDataLst>
            </p:nvPr>
          </p:nvSpPr>
          <p:spPr>
            <a:xfrm>
              <a:off x="2856" y="2964"/>
              <a:ext cx="5119" cy="5344"/>
            </a:xfrm>
            <a:prstGeom prst="roundRect">
              <a:avLst>
                <a:gd name="adj" fmla="val 1627"/>
              </a:avLst>
            </a:prstGeom>
            <a:gradFill>
              <a:gsLst>
                <a:gs pos="0">
                  <a:srgbClr val="8A6DDE">
                    <a:alpha val="0"/>
                  </a:srgbClr>
                </a:gs>
                <a:gs pos="100000">
                  <a:srgbClr val="5748A6"/>
                </a:gs>
              </a:gsLst>
              <a:lin ang="54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5"/>
              </p:custDataLst>
            </p:nvPr>
          </p:nvSpPr>
          <p:spPr>
            <a:xfrm>
              <a:off x="3393" y="3333"/>
              <a:ext cx="4020" cy="33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zh-CN" sz="1800" b="0" i="0" strike="noStrike" spc="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Unity </a:t>
              </a:r>
              <a:r>
                <a:rPr lang="zh-CN" altLang="zh-CN" sz="1800" b="0" i="0" strike="noStrike" spc="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提供的</a:t>
              </a:r>
              <a:r>
                <a:rPr lang="zh-CN" altLang="zh-CN" sz="1800" b="0" i="0" strike="noStrike" spc="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 Prefab </a:t>
              </a:r>
              <a:r>
                <a:rPr lang="zh-CN" altLang="zh-CN" sz="1800" b="0" i="0" strike="noStrike" spc="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系统</a:t>
              </a:r>
              <a:r>
                <a:rPr lang="zh-CN" altLang="zh-CN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允许创建、配置和储存游戏对象及其所有组件、属性值和子游戏对象作为可重用资源。</a:t>
              </a:r>
              <a:endParaRPr lang="zh-CN" altLang="zh-CN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marL="285750" lvl="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zh-CN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此功能对于美术资产的配置尤其重要，合理使用能大大降低内存使用量。使用 Prefab 构建的场景都要比直接用 GameObject构建的场景要更优化。</a:t>
              </a:r>
              <a:endParaRPr lang="zh-CN" altLang="zh-CN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736354" y="2174240"/>
            <a:ext cx="3044410" cy="310981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9753" y="788135"/>
            <a:ext cx="1751722" cy="1162399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768350"/>
            <a:chOff x="666" y="794"/>
            <a:chExt cx="5638" cy="1210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4915" cy="11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案例</a:t>
              </a:r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-</a:t>
              </a:r>
              <a:r>
                <a:rPr lang="en-US" altLang="en-US" sz="16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Prefabs </a:t>
              </a:r>
              <a:r>
                <a:rPr lang="zh-CN" altLang="zh-CN" sz="16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嵌套</a:t>
              </a:r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2549" r="12239"/>
          <a:stretch>
            <a:fillRect/>
          </a:stretch>
        </p:blipFill>
        <p:spPr>
          <a:xfrm>
            <a:off x="463550" y="1836420"/>
            <a:ext cx="2313940" cy="28384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3244" t="1745" r="9776" b="-1745"/>
          <a:stretch>
            <a:fillRect/>
          </a:stretch>
        </p:blipFill>
        <p:spPr>
          <a:xfrm>
            <a:off x="2708910" y="1836420"/>
            <a:ext cx="2225040" cy="28905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b="4085"/>
          <a:stretch>
            <a:fillRect/>
          </a:stretch>
        </p:blipFill>
        <p:spPr>
          <a:xfrm>
            <a:off x="463550" y="4674870"/>
            <a:ext cx="2387600" cy="9378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r="23546"/>
          <a:stretch>
            <a:fillRect/>
          </a:stretch>
        </p:blipFill>
        <p:spPr>
          <a:xfrm>
            <a:off x="2790825" y="4674870"/>
            <a:ext cx="2222500" cy="9537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5007" r="26179"/>
          <a:stretch>
            <a:fillRect/>
          </a:stretch>
        </p:blipFill>
        <p:spPr>
          <a:xfrm>
            <a:off x="8220710" y="1837690"/>
            <a:ext cx="3255010" cy="37731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7162"/>
          <a:stretch>
            <a:fillRect/>
          </a:stretch>
        </p:blipFill>
        <p:spPr>
          <a:xfrm>
            <a:off x="4933950" y="1834515"/>
            <a:ext cx="3556635" cy="377634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49580" y="1847215"/>
            <a:ext cx="2327910" cy="401320"/>
          </a:xfrm>
          <a:prstGeom prst="rect">
            <a:avLst/>
          </a:prstGeom>
          <a:solidFill>
            <a:schemeClr val="tx1">
              <a:alpha val="62000"/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>
                <a:solidFill>
                  <a:schemeClr val="lt1"/>
                </a:solidFill>
              </a:rPr>
              <a:t>Small Elements</a:t>
            </a: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17"/>
            </p:custDataLst>
          </p:nvPr>
        </p:nvSpPr>
        <p:spPr>
          <a:xfrm>
            <a:off x="2708275" y="1847215"/>
            <a:ext cx="2225675" cy="401320"/>
          </a:xfrm>
          <a:prstGeom prst="rect">
            <a:avLst/>
          </a:prstGeom>
          <a:solidFill>
            <a:schemeClr val="tx1">
              <a:alpha val="62000"/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>
                <a:solidFill>
                  <a:schemeClr val="lt1"/>
                </a:solidFill>
              </a:rPr>
              <a:t>Medium Elements</a:t>
            </a: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矩形 15"/>
          <p:cNvSpPr/>
          <p:nvPr>
            <p:custDataLst>
              <p:tags r:id="rId18"/>
            </p:custDataLst>
          </p:nvPr>
        </p:nvSpPr>
        <p:spPr>
          <a:xfrm>
            <a:off x="4932045" y="1834515"/>
            <a:ext cx="3558540" cy="401320"/>
          </a:xfrm>
          <a:prstGeom prst="rect">
            <a:avLst/>
          </a:prstGeom>
          <a:solidFill>
            <a:schemeClr val="tx1">
              <a:alpha val="62000"/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>
                <a:solidFill>
                  <a:schemeClr val="lt1"/>
                </a:solidFill>
              </a:rPr>
              <a:t>Large Elements</a:t>
            </a:r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14530"/>
          <a:stretch>
            <a:fillRect/>
          </a:stretch>
        </p:blipFill>
        <p:spPr>
          <a:xfrm>
            <a:off x="5442585" y="1957070"/>
            <a:ext cx="5872480" cy="227457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14985" y="735965"/>
            <a:ext cx="3580130" cy="768350"/>
            <a:chOff x="666" y="794"/>
            <a:chExt cx="5638" cy="1210"/>
          </a:xfrm>
        </p:grpSpPr>
        <p:sp>
          <p:nvSpPr>
            <p:cNvPr id="2" name="文本框 1"/>
            <p:cNvSpPr txBox="1"/>
            <p:nvPr>
              <p:custDataLst>
                <p:tags r:id="rId3"/>
              </p:custDataLst>
            </p:nvPr>
          </p:nvSpPr>
          <p:spPr>
            <a:xfrm>
              <a:off x="1389" y="794"/>
              <a:ext cx="4915" cy="11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案例</a:t>
              </a:r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-</a:t>
              </a:r>
              <a:r>
                <a:rPr lang="en-US" altLang="en-US" sz="16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Prefabs Variant</a:t>
              </a:r>
              <a:endParaRPr lang="en-US" altLang="en-US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4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5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6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42620" y="1957070"/>
            <a:ext cx="5358130" cy="381508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000750" y="4231640"/>
            <a:ext cx="5314950" cy="1551940"/>
          </a:xfrm>
          <a:prstGeom prst="rect">
            <a:avLst/>
          </a:prstGeom>
          <a:solidFill>
            <a:srgbClr val="383838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0" y="4352290"/>
            <a:ext cx="5086350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</a:pPr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Prefab Variant ，想对已有的预制件变化时，预制体变体非常有用。预制件变体能够继承基础预制件的属性，对预制件变体进行的覆盖优先于基础预制件的值，这有点像编程里面的继承与多态。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965450" y="883285"/>
            <a:ext cx="6241415" cy="553720"/>
          </a:xfrm>
          <a:prstGeom prst="rect">
            <a:avLst/>
          </a:prstGeom>
          <a:noFill/>
        </p:spPr>
        <p:txBody>
          <a:bodyPr wrap="square"/>
          <a:lstStyle/>
          <a:p>
            <a:pPr lvl="0" algn="ctr"/>
            <a:r>
              <a:rPr lang="zh-CN" altLang="zh-CN" sz="3600">
                <a:solidFill>
                  <a:srgbClr val="FFFFFF"/>
                </a:solidFill>
                <a:latin typeface="阿里巴巴普惠体 Medium"/>
                <a:ea typeface="阿里巴巴普惠体 Medium"/>
              </a:rPr>
              <a:t>通用渲染管线</a:t>
            </a:r>
            <a:r>
              <a:rPr lang="en-US" altLang="en-US" sz="3600">
                <a:solidFill>
                  <a:srgbClr val="FFFFFF"/>
                </a:solidFill>
                <a:latin typeface="阿里巴巴普惠体 Medium"/>
                <a:ea typeface="阿里巴巴普惠体 Medium"/>
              </a:rPr>
              <a:t>URP</a:t>
            </a:r>
            <a:endParaRPr lang="en-US" altLang="en-US" sz="3600">
              <a:solidFill>
                <a:srgbClr val="FFFFFF"/>
              </a:solidFill>
              <a:latin typeface="阿里巴巴普惠体 Medium"/>
              <a:ea typeface="阿里巴巴普惠体 Medium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632960" y="1595755"/>
            <a:ext cx="2830830" cy="0"/>
          </a:xfrm>
          <a:prstGeom prst="line">
            <a:avLst/>
          </a:prstGeom>
          <a:ln w="28575">
            <a:gradFill>
              <a:gsLst>
                <a:gs pos="100000">
                  <a:srgbClr val="6859B7">
                    <a:alpha val="0"/>
                  </a:srgbClr>
                </a:gs>
                <a:gs pos="0">
                  <a:srgbClr val="6859B7">
                    <a:alpha val="0"/>
                  </a:srgbClr>
                </a:gs>
                <a:gs pos="53000">
                  <a:srgbClr val="6859B7"/>
                </a:gs>
              </a:gsLst>
              <a:lin ang="0" scaled="1"/>
            </a:gradFill>
            <a:prstDash val="solid"/>
            <a:miter/>
          </a:ln>
        </p:spPr>
      </p:cxnSp>
      <p:sp>
        <p:nvSpPr>
          <p:cNvPr id="43" name="圆角矩形 42"/>
          <p:cNvSpPr/>
          <p:nvPr/>
        </p:nvSpPr>
        <p:spPr>
          <a:xfrm>
            <a:off x="3718560" y="5111750"/>
            <a:ext cx="4735195" cy="510540"/>
          </a:xfrm>
          <a:prstGeom prst="roundRect">
            <a:avLst>
              <a:gd name="adj" fmla="val 8032"/>
            </a:avLst>
          </a:prstGeom>
          <a:gradFill>
            <a:gsLst>
              <a:gs pos="100000">
                <a:schemeClr val="bg1">
                  <a:alpha val="65000"/>
                </a:schemeClr>
              </a:gs>
              <a:gs pos="0">
                <a:schemeClr val="bg2">
                  <a:alpha val="65000"/>
                </a:schemeClr>
              </a:gs>
              <a:gs pos="70000">
                <a:srgbClr val="52439B"/>
              </a:gs>
              <a:gs pos="3000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marL="0" lvl="0" indent="0" algn="ctr" defTabSz="914400">
              <a:lnSpc>
                <a:spcPct val="100000"/>
              </a:lnSpc>
            </a:pPr>
            <a:r>
              <a:rPr lang="zh-CN" altLang="zh-CN" sz="1800" b="0" i="0" strike="noStrike" spc="0">
                <a:solidFill>
                  <a:srgbClr val="FFFFFF"/>
                </a:solidFill>
                <a:latin typeface="HarmonyOS Sans SC Medium"/>
                <a:ea typeface="HarmonyOS Sans SC Medium"/>
              </a:rPr>
              <a:t>URP显著的地方在于高性能和便利扩展</a:t>
            </a:r>
            <a:endParaRPr lang="zh-CN" altLang="zh-CN" sz="1800" b="0" i="0" strike="noStrike" spc="0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  <p:pic>
        <p:nvPicPr>
          <p:cNvPr id="2" name="图片 6" descr="C:\Users\youai-meishu\Desktop\WPS图片2.pngWPS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663065" y="2208530"/>
            <a:ext cx="3538220" cy="26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6" descr="C:\Users\youai-meishu\Desktop\WPS图片2.pngWPS图片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785610" y="2208530"/>
            <a:ext cx="3538220" cy="26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432560" y="2732405"/>
            <a:ext cx="3999230" cy="5537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buClrTx/>
              <a:buSzTx/>
              <a:buFontTx/>
            </a:pPr>
            <a:r>
              <a:rPr lang="zh-CN" altLang="en-US" sz="3600">
                <a:solidFill>
                  <a:schemeClr val="bg1"/>
                </a:solidFill>
                <a:latin typeface="阿里巴巴普惠体 Medium"/>
                <a:ea typeface="阿里巴巴普惠体 Medium"/>
              </a:rPr>
              <a:t>高性能</a:t>
            </a:r>
            <a:endParaRPr lang="zh-CN" altLang="en-US" sz="3600">
              <a:solidFill>
                <a:schemeClr val="bg1"/>
              </a:solidFill>
              <a:latin typeface="阿里巴巴普惠体 Medium"/>
              <a:ea typeface="阿里巴巴普惠体 Medium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6555105" y="2732405"/>
            <a:ext cx="3999230" cy="5537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buClrTx/>
              <a:buSzTx/>
              <a:buFontTx/>
            </a:pPr>
            <a:r>
              <a:rPr lang="zh-CN" altLang="en-US" sz="3600">
                <a:solidFill>
                  <a:schemeClr val="bg1"/>
                </a:solidFill>
                <a:latin typeface="阿里巴巴普惠体 Medium"/>
                <a:ea typeface="阿里巴巴普惠体 Medium"/>
              </a:rPr>
              <a:t>便利扩展</a:t>
            </a:r>
            <a:endParaRPr lang="zh-CN" altLang="en-US" sz="3600">
              <a:solidFill>
                <a:schemeClr val="bg1"/>
              </a:solidFill>
              <a:latin typeface="阿里巴巴普惠体 Medium"/>
              <a:ea typeface="阿里巴巴普惠体 Medium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 userDrawn="1"/>
        </p:nvGrpSpPr>
        <p:grpSpPr>
          <a:xfrm>
            <a:off x="2270125" y="958850"/>
            <a:ext cx="7748905" cy="503555"/>
            <a:chOff x="3575" y="1510"/>
            <a:chExt cx="12203" cy="793"/>
          </a:xfrm>
        </p:grpSpPr>
        <p:sp>
          <p:nvSpPr>
            <p:cNvPr id="8" name="任意多边形 7"/>
            <p:cNvSpPr/>
            <p:nvPr userDrawn="1">
              <p:custDataLst>
                <p:tags r:id="rId1"/>
              </p:custDataLst>
            </p:nvPr>
          </p:nvSpPr>
          <p:spPr>
            <a:xfrm>
              <a:off x="11743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 10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575" y="1510"/>
              <a:ext cx="4035" cy="793"/>
            </a:xfrm>
            <a:custGeom>
              <a:avLst/>
              <a:gdLst>
                <a:gd name="connsiteX0" fmla="*/ 0 w 4035"/>
                <a:gd name="connsiteY0" fmla="*/ 0 h 793"/>
                <a:gd name="connsiteX1" fmla="*/ 4035 w 4035"/>
                <a:gd name="connsiteY1" fmla="*/ 0 h 793"/>
                <a:gd name="connsiteX2" fmla="*/ 4035 w 4035"/>
                <a:gd name="connsiteY2" fmla="*/ 793 h 793"/>
                <a:gd name="connsiteX3" fmla="*/ 0 w 4035"/>
                <a:gd name="connsiteY3" fmla="*/ 793 h 793"/>
                <a:gd name="connsiteX4" fmla="*/ 260 w 4035"/>
                <a:gd name="connsiteY4" fmla="*/ 390 h 793"/>
                <a:gd name="connsiteX5" fmla="*/ 0 w 4035"/>
                <a:gd name="connsiteY5" fmla="*/ 0 h 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5" h="793">
                  <a:moveTo>
                    <a:pt x="0" y="0"/>
                  </a:moveTo>
                  <a:lnTo>
                    <a:pt x="4035" y="0"/>
                  </a:lnTo>
                  <a:lnTo>
                    <a:pt x="4035" y="793"/>
                  </a:lnTo>
                  <a:lnTo>
                    <a:pt x="0" y="793"/>
                  </a:lnTo>
                  <a:lnTo>
                    <a:pt x="260" y="3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2439B"/>
                </a:gs>
                <a:gs pos="65000">
                  <a:srgbClr val="52449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3"/>
              </p:custDataLst>
            </p:nvPr>
          </p:nvSpPr>
          <p:spPr>
            <a:xfrm>
              <a:off x="7267" y="1510"/>
              <a:ext cx="4859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阿里巴巴普惠体 B"/>
                  <a:ea typeface="阿里巴巴普惠体 B"/>
                </a:rPr>
                <a:t>Renderer Features</a:t>
              </a:r>
              <a:endParaRPr lang="en-US" altLang="zh-CN" sz="2400">
                <a:solidFill>
                  <a:schemeClr val="bg1"/>
                </a:solidFill>
                <a:latin typeface="阿里巴巴普惠体 B"/>
                <a:ea typeface="阿里巴巴普惠体 B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13865" y="2239010"/>
            <a:ext cx="8567420" cy="2857500"/>
            <a:chOff x="2867" y="3526"/>
            <a:chExt cx="13492" cy="4500"/>
          </a:xfrm>
        </p:grpSpPr>
        <p:sp>
          <p:nvSpPr>
            <p:cNvPr id="2" name="圆角矩形 1"/>
            <p:cNvSpPr/>
            <p:nvPr/>
          </p:nvSpPr>
          <p:spPr>
            <a:xfrm>
              <a:off x="2867" y="352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Starts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</p:txBody>
        </p:sp>
        <p:cxnSp>
          <p:nvCxnSpPr>
            <p:cNvPr id="6" name="直接箭头连接符 5"/>
            <p:cNvCxnSpPr>
              <a:stCxn id="2" idx="3"/>
              <a:endCxn id="7" idx="1"/>
            </p:cNvCxnSpPr>
            <p:nvPr/>
          </p:nvCxnSpPr>
          <p:spPr>
            <a:xfrm>
              <a:off x="5612" y="4451"/>
              <a:ext cx="833" cy="0"/>
            </a:xfrm>
            <a:prstGeom prst="straightConnector1">
              <a:avLst/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  <p:sp>
          <p:nvSpPr>
            <p:cNvPr id="7" name="圆角矩形 6"/>
            <p:cNvSpPr/>
            <p:nvPr>
              <p:custDataLst>
                <p:tags r:id="rId4"/>
              </p:custDataLst>
            </p:nvPr>
          </p:nvSpPr>
          <p:spPr>
            <a:xfrm>
              <a:off x="6445" y="352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Shadows</a:t>
              </a: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5"/>
              </p:custDataLst>
            </p:nvPr>
          </p:nvSpPr>
          <p:spPr>
            <a:xfrm>
              <a:off x="10023" y="352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Prepasses</a:t>
              </a:r>
              <a:endParaRPr lang="zh-CN" altLang="en-US">
                <a:solidFill>
                  <a:schemeClr val="lt1"/>
                </a:solidFill>
              </a:endParaRPr>
            </a:p>
          </p:txBody>
        </p:sp>
        <p:cxnSp>
          <p:nvCxnSpPr>
            <p:cNvPr id="16" name="直接箭头连接符 15"/>
            <p:cNvCxnSpPr/>
            <p:nvPr>
              <p:custDataLst>
                <p:tags r:id="rId6"/>
              </p:custDataLst>
            </p:nvPr>
          </p:nvCxnSpPr>
          <p:spPr>
            <a:xfrm>
              <a:off x="9183" y="4451"/>
              <a:ext cx="833" cy="0"/>
            </a:xfrm>
            <a:prstGeom prst="straightConnector1">
              <a:avLst/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  <p:cxnSp>
          <p:nvCxnSpPr>
            <p:cNvPr id="17" name="直接箭头连接符 16"/>
            <p:cNvCxnSpPr/>
            <p:nvPr>
              <p:custDataLst>
                <p:tags r:id="rId7"/>
              </p:custDataLst>
            </p:nvPr>
          </p:nvCxnSpPr>
          <p:spPr>
            <a:xfrm>
              <a:off x="12775" y="4451"/>
              <a:ext cx="833" cy="0"/>
            </a:xfrm>
            <a:prstGeom prst="straightConnector1">
              <a:avLst/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  <p:sp>
          <p:nvSpPr>
            <p:cNvPr id="18" name="圆角矩形 17"/>
            <p:cNvSpPr/>
            <p:nvPr>
              <p:custDataLst>
                <p:tags r:id="rId8"/>
              </p:custDataLst>
            </p:nvPr>
          </p:nvSpPr>
          <p:spPr>
            <a:xfrm>
              <a:off x="13615" y="352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Opaques</a:t>
              </a: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7" name="圆角矩形 26"/>
            <p:cNvSpPr/>
            <p:nvPr>
              <p:custDataLst>
                <p:tags r:id="rId9"/>
              </p:custDataLst>
            </p:nvPr>
          </p:nvSpPr>
          <p:spPr>
            <a:xfrm>
              <a:off x="13601" y="617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Skybox</a:t>
              </a: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圆角矩形 27"/>
            <p:cNvSpPr/>
            <p:nvPr>
              <p:custDataLst>
                <p:tags r:id="rId10"/>
              </p:custDataLst>
            </p:nvPr>
          </p:nvSpPr>
          <p:spPr>
            <a:xfrm>
              <a:off x="10023" y="617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Transparents</a:t>
              </a:r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9" name="圆角矩形 28"/>
            <p:cNvSpPr/>
            <p:nvPr>
              <p:custDataLst>
                <p:tags r:id="rId11"/>
              </p:custDataLst>
            </p:nvPr>
          </p:nvSpPr>
          <p:spPr>
            <a:xfrm>
              <a:off x="6445" y="617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Post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Processing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</p:txBody>
        </p:sp>
        <p:sp>
          <p:nvSpPr>
            <p:cNvPr id="30" name="圆角矩形 29"/>
            <p:cNvSpPr/>
            <p:nvPr>
              <p:custDataLst>
                <p:tags r:id="rId12"/>
              </p:custDataLst>
            </p:nvPr>
          </p:nvSpPr>
          <p:spPr>
            <a:xfrm>
              <a:off x="2867" y="6176"/>
              <a:ext cx="2745" cy="1850"/>
            </a:xfrm>
            <a:prstGeom prst="roundRect">
              <a:avLst>
                <a:gd name="adj" fmla="val 6594"/>
              </a:avLst>
            </a:prstGeom>
            <a:gradFill>
              <a:gsLst>
                <a:gs pos="0">
                  <a:srgbClr val="52439B"/>
                </a:gs>
                <a:gs pos="65000">
                  <a:srgbClr val="52449C">
                    <a:alpha val="39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Renderer</a:t>
              </a:r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ing</a:t>
              </a:r>
              <a:endParaRPr lang="en-US" altLang="zh-CN">
                <a:solidFill>
                  <a:schemeClr val="lt1"/>
                </a:solidFill>
                <a:latin typeface="HarmonyOS Sans SC Medium"/>
                <a:ea typeface="HarmonyOS Sans SC Medium"/>
              </a:endParaRPr>
            </a:p>
            <a:p>
              <a:pPr algn="ctr"/>
              <a:r>
                <a:rPr lang="en-US" altLang="zh-CN">
                  <a:solidFill>
                    <a:schemeClr val="lt1"/>
                  </a:solidFill>
                  <a:latin typeface="HarmonyOS Sans SC Medium"/>
                  <a:ea typeface="HarmonyOS Sans SC Medium"/>
                </a:rPr>
                <a:t>Ends</a:t>
              </a:r>
              <a:endParaRPr lang="zh-CN" altLang="en-US">
                <a:solidFill>
                  <a:schemeClr val="lt1"/>
                </a:solidFill>
              </a:endParaRPr>
            </a:p>
          </p:txBody>
        </p:sp>
        <p:cxnSp>
          <p:nvCxnSpPr>
            <p:cNvPr id="33" name="直接箭头连接符 32"/>
            <p:cNvCxnSpPr/>
            <p:nvPr>
              <p:custDataLst>
                <p:tags r:id="rId13"/>
              </p:custDataLst>
            </p:nvPr>
          </p:nvCxnSpPr>
          <p:spPr>
            <a:xfrm flipH="1">
              <a:off x="5627" y="7114"/>
              <a:ext cx="800" cy="0"/>
            </a:xfrm>
            <a:prstGeom prst="straightConnector1">
              <a:avLst/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  <p:cxnSp>
          <p:nvCxnSpPr>
            <p:cNvPr id="34" name="直接箭头连接符 33"/>
            <p:cNvCxnSpPr>
              <a:stCxn id="18" idx="2"/>
              <a:endCxn id="27" idx="0"/>
            </p:cNvCxnSpPr>
            <p:nvPr/>
          </p:nvCxnSpPr>
          <p:spPr>
            <a:xfrm flipH="1">
              <a:off x="14974" y="5376"/>
              <a:ext cx="14" cy="800"/>
            </a:xfrm>
            <a:prstGeom prst="straightConnector1">
              <a:avLst/>
            </a:prstGeom>
            <a:ln w="28575">
              <a:solidFill>
                <a:schemeClr val="bg2"/>
              </a:solidFill>
              <a:prstDash val="solid"/>
              <a:miter/>
              <a:tailEnd type="arrow"/>
            </a:ln>
          </p:spPr>
        </p:cxnSp>
      </p:grpSp>
      <p:sp>
        <p:nvSpPr>
          <p:cNvPr id="37" name="圆角矩形 36"/>
          <p:cNvSpPr/>
          <p:nvPr/>
        </p:nvSpPr>
        <p:spPr>
          <a:xfrm>
            <a:off x="2620010" y="5390515"/>
            <a:ext cx="7063105" cy="644525"/>
          </a:xfrm>
          <a:prstGeom prst="roundRect">
            <a:avLst>
              <a:gd name="adj" fmla="val 10049"/>
            </a:avLst>
          </a:prstGeom>
          <a:gradFill>
            <a:gsLst>
              <a:gs pos="0">
                <a:srgbClr val="52439B"/>
              </a:gs>
              <a:gs pos="65000">
                <a:srgbClr val="52449C">
                  <a:alpha val="26000"/>
                </a:srgbClr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lvl="0" algn="ctr"/>
            <a:r>
              <a:rPr lang="zh-CN" altLang="zh-CN">
                <a:solidFill>
                  <a:srgbClr val="FFFFFF"/>
                </a:solidFill>
                <a:latin typeface="HarmonyOS Sans SC Medium"/>
                <a:ea typeface="HarmonyOS Sans SC Medium"/>
              </a:rPr>
              <a:t>多层毛发、平面反射、描边、屏幕空间效果、屏幕后处理。。。</a:t>
            </a:r>
            <a:endParaRPr lang="zh-CN" altLang="zh-CN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  <p:cxnSp>
        <p:nvCxnSpPr>
          <p:cNvPr id="38" name="直接箭头连接符 32"/>
          <p:cNvCxnSpPr/>
          <p:nvPr/>
        </p:nvCxnSpPr>
        <p:spPr>
          <a:xfrm flipH="1">
            <a:off x="5750070" y="4509133"/>
            <a:ext cx="507854" cy="0"/>
          </a:xfrm>
          <a:prstGeom prst="straightConnector1">
            <a:avLst/>
          </a:prstGeom>
          <a:ln w="28575">
            <a:solidFill>
              <a:schemeClr val="bg2"/>
            </a:solidFill>
            <a:prstDash val="solid"/>
            <a:miter/>
            <a:tailEnd type="arrow"/>
          </a:ln>
        </p:spPr>
      </p:cxnSp>
      <p:cxnSp>
        <p:nvCxnSpPr>
          <p:cNvPr id="39" name="直接箭头连接符 32"/>
          <p:cNvCxnSpPr/>
          <p:nvPr/>
        </p:nvCxnSpPr>
        <p:spPr>
          <a:xfrm flipH="1">
            <a:off x="8030990" y="4517228"/>
            <a:ext cx="507854" cy="0"/>
          </a:xfrm>
          <a:prstGeom prst="straightConnector1">
            <a:avLst/>
          </a:prstGeom>
          <a:ln w="28575">
            <a:solidFill>
              <a:schemeClr val="bg2"/>
            </a:solidFill>
            <a:prstDash val="solid"/>
            <a:miter/>
            <a:tailEnd type="arrow"/>
          </a:ln>
        </p:spPr>
      </p:cxnSp>
    </p:spTree>
    <p:custDataLst>
      <p:tags r:id="rId1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768350"/>
            <a:chOff x="666" y="794"/>
            <a:chExt cx="5638" cy="1210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4915" cy="11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案例</a:t>
              </a:r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-</a:t>
              </a:r>
              <a:r>
                <a:rPr lang="zh-CN" altLang="zh-CN" sz="16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万人同屏</a:t>
              </a:r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  <a:p>
              <a:pPr lvl="0"/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169795" y="1442720"/>
            <a:ext cx="7851775" cy="489331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768350"/>
            <a:chOff x="666" y="794"/>
            <a:chExt cx="5638" cy="1210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4915" cy="11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思路</a:t>
              </a:r>
              <a:endParaRPr lang="zh-CN" altLang="zh-CN" sz="2800">
                <a:solidFill>
                  <a:srgbClr val="FFFFFF"/>
                </a:solidFill>
                <a:latin typeface="HarmonyOS Sans SC"/>
                <a:ea typeface="HarmonyOS Sans SC"/>
              </a:endParaRPr>
            </a:p>
            <a:p>
              <a:pPr lvl="0"/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1377853" y="1626235"/>
            <a:ext cx="9436672" cy="4278383"/>
            <a:chOff x="7736" y="3086"/>
            <a:chExt cx="11383" cy="5161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7737" y="6276"/>
              <a:ext cx="11382" cy="2169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7736" y="3199"/>
              <a:ext cx="11382" cy="2992"/>
            </a:xfrm>
            <a:prstGeom prst="rect">
              <a:avLst/>
            </a:prstGeom>
            <a:gradFill>
              <a:gsLst>
                <a:gs pos="100000">
                  <a:schemeClr val="bg1">
                    <a:alpha val="36000"/>
                  </a:schemeClr>
                </a:gs>
                <a:gs pos="0">
                  <a:schemeClr val="bg2">
                    <a:alpha val="100000"/>
                  </a:schemeClr>
                </a:gs>
                <a:gs pos="0">
                  <a:srgbClr val="52449C">
                    <a:alpha val="31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065" y="3944"/>
              <a:ext cx="10500" cy="16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0">
                <a:lnSpc>
                  <a:spcPct val="150000"/>
                </a:lnSpc>
              </a:pPr>
              <a:r>
                <a:rPr lang="zh-CN" altLang="en-US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问题：如何能大大降低 Draw Calls ? 动作如何解决？</a:t>
              </a:r>
              <a:endParaRPr lang="zh-CN" altLang="en-US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  <a:p>
              <a:pPr indent="0">
                <a:lnSpc>
                  <a:spcPct val="150000"/>
                </a:lnSpc>
              </a:pPr>
              <a:r>
                <a:rPr lang="zh-CN" altLang="en-US">
                  <a:solidFill>
                    <a:schemeClr val="bg2"/>
                  </a:solidFill>
                  <a:latin typeface="HarmonyOS Sans SC Medium"/>
                  <a:ea typeface="HarmonyOS Sans SC Medium"/>
                </a:rPr>
                <a:t>思路：把模型顶点位移差编码成 HDR 图片，以便能传送到 GPU 上。在 Shader 内采样图片，并解码成新的顶点位置，传送到 SV_POSITION</a:t>
              </a:r>
              <a:endParaRPr lang="zh-CN" altLang="en-US">
                <a:solidFill>
                  <a:schemeClr val="bg2"/>
                </a:solidFill>
                <a:latin typeface="HarmonyOS Sans SC Medium"/>
                <a:ea typeface="HarmonyOS Sans SC Medium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521970"/>
            <a:chOff x="666" y="794"/>
            <a:chExt cx="5638" cy="822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5598" cy="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Unity</a:t>
              </a:r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提供的解决方案</a:t>
              </a:r>
              <a:endParaRPr lang="zh-CN" altLang="zh-CN" sz="2800">
                <a:solidFill>
                  <a:srgbClr val="FFFFFF"/>
                </a:solidFill>
                <a:latin typeface="HarmonyOS Sans SC"/>
                <a:ea typeface="HarmonyOS Sans SC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>
            <a:off x="1294130" y="1866264"/>
            <a:ext cx="9394037" cy="62103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lvl="0"/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Graphics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DrawMeshInstanced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(mesh, 0, material, matrixArray, matrixArray.Length,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materialPropertyBlock, shadowCastingMode, receiveShadows:false, gameObject.layer);</a:t>
            </a: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4" name="圆角矩形 13"/>
          <p:cNvSpPr/>
          <p:nvPr>
            <p:custDataLst>
              <p:tags r:id="rId5"/>
            </p:custDataLst>
          </p:nvPr>
        </p:nvSpPr>
        <p:spPr>
          <a:xfrm>
            <a:off x="1271270" y="2964815"/>
            <a:ext cx="9417050" cy="2871470"/>
          </a:xfrm>
          <a:prstGeom prst="roundRect">
            <a:avLst>
              <a:gd name="adj" fmla="val 1039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UNITY_INSTANCING_BUFFER_START(UnityPerMaterial)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UNITY_DEFINE_INSTANCED_PROP(float4, _BaseColor)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UNITY_DEFINE_INSTANCED_PROP(half, _AnimationState)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UNITY_INSTANCING_BUFFER_END(UnityPerMaterial)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TEXTURE2D(_BaseMap);             SAMPLER(sampler_BaseMap);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TEXTURE2D(_AnimationMap0);       SAMPLER(sampler_AnimationMap0);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TEXTURE2D(_AnimationMap1);       SAMPLER(sampler_AnimationMap1);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TEXTURE2D(_AnimationMap2);       SAMPLER(sampler_AnimationMap2);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float _FPS;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float _EmissionIntensity;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94130" y="1497965"/>
            <a:ext cx="8420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chemeClr val="bg2"/>
                </a:solidFill>
                <a:latin typeface="HarmonyOS Sans SC Medium"/>
                <a:ea typeface="HarmonyOS Sans SC Medium"/>
              </a:rPr>
              <a:t>C#</a:t>
            </a:r>
            <a:endParaRPr lang="en-US" altLang="zh-CN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1294130" y="2541905"/>
            <a:ext cx="20262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chemeClr val="bg2"/>
                </a:solidFill>
                <a:latin typeface="HarmonyOS Sans SC Medium"/>
                <a:ea typeface="HarmonyOS Sans SC Medium"/>
              </a:rPr>
              <a:t>Shader input</a:t>
            </a:r>
            <a:endParaRPr lang="en-US" altLang="zh-CN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521970"/>
            <a:chOff x="666" y="794"/>
            <a:chExt cx="5638" cy="822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5655" cy="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Unity</a:t>
              </a:r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提供的解决方案</a:t>
              </a:r>
              <a:endParaRPr lang="zh-CN" altLang="zh-CN" sz="2800">
                <a:solidFill>
                  <a:srgbClr val="FFFFFF"/>
                </a:solidFill>
                <a:latin typeface="HarmonyOS Sans SC"/>
                <a:ea typeface="HarmonyOS Sans SC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sp>
        <p:nvSpPr>
          <p:cNvPr id="14" name="圆角矩形 13"/>
          <p:cNvSpPr/>
          <p:nvPr>
            <p:custDataLst>
              <p:tags r:id="rId5"/>
            </p:custDataLst>
          </p:nvPr>
        </p:nvSpPr>
        <p:spPr>
          <a:xfrm>
            <a:off x="1271270" y="1690370"/>
            <a:ext cx="9417050" cy="4938395"/>
          </a:xfrm>
          <a:prstGeom prst="roundRect">
            <a:avLst>
              <a:gd name="adj" fmla="val 1039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struct Attributes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{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float4 positionOS       : POSITION;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......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UNITY_VERTEX_INPUT_INSTANCE_ID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};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struct Varyings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{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float4 positionCS       : SV_POSITION;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......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UNITY_VERTEX_INPUT_INSTANCE_ID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};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Varyings vert (Attributes input)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{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Varyings output;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UNITY_SETUP_INSTANCE_ID(input);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UNITY_TRANSFER_INSTANCE_ID(input, output);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float3 positionOS = AnimateVertex(input.positionOS.xyz, input.uv2);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output.positionCS = TransformObjectToHClip(positionOS);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......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output.color = UNITY_ACCESS_INSTANCED_PROP(UnityPerMaterial, _BaseColor).rgb;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......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    return output;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200">
                <a:solidFill>
                  <a:schemeClr val="bg2"/>
                </a:solidFill>
                <a:latin typeface="HarmonyOS Sans SC Medium"/>
                <a:ea typeface="HarmonyOS Sans SC Medium"/>
              </a:rPr>
              <a:t>}</a:t>
            </a:r>
            <a:endParaRPr lang="zh-CN" altLang="en-US" sz="1200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94130" y="1322070"/>
            <a:ext cx="32708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chemeClr val="bg2"/>
                </a:solidFill>
                <a:latin typeface="HarmonyOS Sans SC Medium"/>
                <a:ea typeface="HarmonyOS Sans SC Medium"/>
              </a:rPr>
              <a:t>Vertex Shader</a:t>
            </a:r>
            <a:endParaRPr lang="en-US" altLang="zh-CN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521970"/>
            <a:chOff x="666" y="794"/>
            <a:chExt cx="5638" cy="822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4915" cy="8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案例</a:t>
              </a:r>
              <a:r>
                <a:rPr lang="en-US" altLang="en-US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-</a:t>
              </a:r>
              <a:r>
                <a:rPr lang="zh-CN" altLang="zh-CN" sz="1600">
                  <a:solidFill>
                    <a:srgbClr val="FFFFFF"/>
                  </a:solidFill>
                  <a:latin typeface="HarmonyOS Sans SC Medium"/>
                  <a:ea typeface="HarmonyOS Sans SC Medium"/>
                </a:rPr>
                <a:t>平面反射</a:t>
              </a:r>
              <a:endPara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74090" y="1645920"/>
            <a:ext cx="5588635" cy="396938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562725" y="1645285"/>
            <a:ext cx="4297045" cy="3970655"/>
          </a:xfrm>
          <a:prstGeom prst="rect">
            <a:avLst/>
          </a:prstGeom>
          <a:gradFill>
            <a:gsLst>
              <a:gs pos="0">
                <a:srgbClr val="52439B"/>
              </a:gs>
              <a:gs pos="65000">
                <a:srgbClr val="52449C">
                  <a:alpha val="26000"/>
                </a:srgbClr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marL="285750" lvl="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rPr>
              <a:t>利用反射摄像机实现镜面反射是传统的制作方法，但此方法需要额外增加摄像机，每增加一个摄像机就需要做很多渲染配置工作，在性能并不是明智的选择。</a:t>
            </a:r>
            <a:endParaRPr lang="zh-CN" altLang="zh-CN" sz="16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 indent="0" algn="l">
              <a:lnSpc>
                <a:spcPct val="150000"/>
              </a:lnSpc>
            </a:pPr>
            <a:endParaRPr lang="zh-CN" altLang="zh-CN" sz="16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marL="285750" lvl="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600">
                <a:solidFill>
                  <a:srgbClr val="FFFFFF"/>
                </a:solidFill>
                <a:latin typeface="HarmonyOS Sans SC Medium"/>
                <a:ea typeface="HarmonyOS Sans SC Medium"/>
              </a:rPr>
              <a:t>我们可以用另外的方法，通过Renderer Features 的 ScriptableRenderPass 来绘制水平翻转的网格物体，然后再储存到反射RT中去，在往后的反射材质上采样此RT。</a:t>
            </a:r>
            <a:endParaRPr lang="zh-CN" altLang="zh-CN" sz="1600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521970"/>
            <a:chOff x="666" y="794"/>
            <a:chExt cx="5638" cy="822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4920" cy="8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代码片段</a:t>
              </a:r>
              <a:endParaRPr lang="zh-CN" altLang="zh-CN" sz="2800">
                <a:solidFill>
                  <a:srgbClr val="FFFFFF"/>
                </a:solidFill>
                <a:latin typeface="HarmonyOS Sans SC"/>
                <a:ea typeface="HarmonyOS Sans SC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sp>
        <p:nvSpPr>
          <p:cNvPr id="8" name="圆角矩形 7"/>
          <p:cNvSpPr/>
          <p:nvPr>
            <p:custDataLst>
              <p:tags r:id="rId5"/>
            </p:custDataLst>
          </p:nvPr>
        </p:nvSpPr>
        <p:spPr>
          <a:xfrm>
            <a:off x="1294130" y="1866265"/>
            <a:ext cx="9394190" cy="463296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pPr lvl="0"/>
            <a:r>
              <a:rPr lang="zh-CN" altLang="zh-CN" sz="1400">
                <a:solidFill>
                  <a:srgbClr val="ACDB7E"/>
                </a:solidFill>
                <a:latin typeface="HarmonyOS Sans SC Medium"/>
                <a:ea typeface="HarmonyOS Sans SC Medium"/>
              </a:rPr>
              <a:t>// ScriptableRenderPass 里面的 Execute 方法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public override void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Execute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ScriptableRenderContext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context,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ref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RenderingData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renderingData)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DrawingSettings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drawingSettings =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CreateDrawingSettings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(shaderTagId,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ref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renderingData, renderingData.cameraData.defaultOpaqueSortFlags);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CommandBuffer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cmd =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CommandBufferPool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.Get(m_tag);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zh-CN" altLang="zh-CN" sz="1400">
                <a:solidFill>
                  <a:srgbClr val="ACDB7E"/>
                </a:solidFill>
                <a:latin typeface="HarmonyOS Sans SC Medium"/>
                <a:ea typeface="HarmonyOS Sans SC Medium"/>
              </a:rPr>
              <a:t>//申请反射RT缓冲， 在其他Pass使用后需要释放RT</a:t>
            </a:r>
            <a:endParaRPr lang="zh-CN" altLang="zh-CN" sz="1400">
              <a:solidFill>
                <a:srgbClr val="ACDB7E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cmd.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GetTemporaryRT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(reflectionRT, renderingData.cameraData.cameraTargetDescriptor);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cmd.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SetRenderTarget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(reflectionRT, RenderBufferLoadAction.</a:t>
            </a:r>
            <a:r>
              <a:rPr lang="en-US" altLang="en-US" sz="1400" b="0" i="0" strike="noStrike" spc="0">
                <a:solidFill>
                  <a:srgbClr val="FFFFFF"/>
                </a:solidFill>
                <a:latin typeface="HarmonyOS Sans SC Medium"/>
                <a:ea typeface="HarmonyOS Sans SC Medium"/>
              </a:rPr>
              <a:t>Clear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, RenderBufferStoreAction.</a:t>
            </a:r>
            <a:r>
              <a:rPr lang="en-US" altLang="en-US" sz="1400" b="0" i="0" strike="noStrike" spc="0">
                <a:solidFill>
                  <a:srgbClr val="FFFFFF"/>
                </a:solidFill>
                <a:latin typeface="HarmonyOS Sans SC Medium"/>
                <a:ea typeface="HarmonyOS Sans SC Medium"/>
              </a:rPr>
              <a:t>Clear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using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(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new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ProfilingScope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(cmd,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new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ProfilingSampler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(m_tag)))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{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context.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ExecuteCommandBuffer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(cmd);</a:t>
            </a:r>
            <a:r>
              <a:rPr lang="zh-CN" altLang="zh-CN" sz="1400">
                <a:solidFill>
                  <a:srgbClr val="ACDB7E"/>
                </a:solidFill>
                <a:latin typeface="HarmonyOS Sans SC Medium"/>
                <a:ea typeface="HarmonyOS Sans SC Medium"/>
              </a:rPr>
              <a:t>//执行命令缓冲区的该命令</a:t>
            </a:r>
            <a:endParaRPr lang="zh-CN" altLang="zh-CN" sz="1400">
              <a:solidFill>
                <a:srgbClr val="ACDB7E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cmd.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Clear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    context.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DrawRenderers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(renderingData.cullResults,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ref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drawingSettings, </a:t>
            </a:r>
            <a:r>
              <a:rPr lang="en-US" altLang="en-US" sz="1400">
                <a:solidFill>
                  <a:srgbClr val="0188FB"/>
                </a:solidFill>
                <a:latin typeface="HarmonyOS Sans SC Medium"/>
                <a:ea typeface="HarmonyOS Sans SC Medium"/>
              </a:rPr>
              <a:t>ref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filter);</a:t>
            </a:r>
            <a:endParaRPr lang="en-US" altLang="en-US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context.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ExecuteCommandBuffer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(cmd);</a:t>
            </a:r>
            <a:r>
              <a:rPr lang="zh-CN" altLang="zh-CN" sz="1400">
                <a:solidFill>
                  <a:srgbClr val="ACDB7E"/>
                </a:solidFill>
                <a:latin typeface="HarmonyOS Sans SC Medium"/>
                <a:ea typeface="HarmonyOS Sans SC Medium"/>
              </a:rPr>
              <a:t>//执行命令缓冲区的该命令</a:t>
            </a:r>
            <a:endParaRPr lang="zh-CN" altLang="zh-CN" sz="1400">
              <a:solidFill>
                <a:srgbClr val="ACDB7E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    </a:t>
            </a:r>
            <a:r>
              <a:rPr lang="en-US" altLang="en-US" sz="1400" b="1">
                <a:solidFill>
                  <a:srgbClr val="ED41FD"/>
                </a:solidFill>
                <a:latin typeface="HarmonyOS Sans SC Medium"/>
                <a:ea typeface="HarmonyOS Sans SC Medium"/>
              </a:rPr>
              <a:t>CommandBufferPool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.</a:t>
            </a:r>
            <a:r>
              <a:rPr lang="en-US" altLang="en-US" sz="1400">
                <a:solidFill>
                  <a:srgbClr val="98FA1C"/>
                </a:solidFill>
                <a:latin typeface="HarmonyOS Sans SC Medium"/>
                <a:ea typeface="HarmonyOS Sans SC Medium"/>
              </a:rPr>
              <a:t>Release</a:t>
            </a:r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(cmd);</a:t>
            </a:r>
            <a:r>
              <a:rPr lang="zh-CN" altLang="zh-CN" sz="1400">
                <a:solidFill>
                  <a:srgbClr val="ACDB7E"/>
                </a:solidFill>
                <a:latin typeface="HarmonyOS Sans SC Medium"/>
                <a:ea typeface="HarmonyOS Sans SC Medium"/>
              </a:rPr>
              <a:t>//释放该命令</a:t>
            </a:r>
            <a:endParaRPr lang="zh-CN" altLang="zh-CN" sz="1400">
              <a:solidFill>
                <a:srgbClr val="ACDB7E"/>
              </a:solidFill>
              <a:latin typeface="HarmonyOS Sans SC Medium"/>
              <a:ea typeface="HarmonyOS Sans SC Medium"/>
            </a:endParaRPr>
          </a:p>
          <a:p>
            <a:pPr lvl="0"/>
            <a:r>
              <a:rPr lang="en-US" altLang="en-US" sz="1400">
                <a:solidFill>
                  <a:srgbClr val="FFFFFF"/>
                </a:solidFill>
                <a:latin typeface="HarmonyOS Sans SC Medium"/>
                <a:ea typeface="HarmonyOS Sans SC Medium"/>
              </a:rPr>
              <a:t>}</a:t>
            </a:r>
            <a:endParaRPr lang="zh-CN" altLang="zh-CN" sz="1400">
              <a:solidFill>
                <a:srgbClr val="FFFFFF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94130" y="1497965"/>
            <a:ext cx="8420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chemeClr val="bg2"/>
                </a:solidFill>
                <a:latin typeface="HarmonyOS Sans SC Medium"/>
                <a:ea typeface="HarmonyOS Sans SC Medium"/>
              </a:rPr>
              <a:t>C#</a:t>
            </a:r>
            <a:endParaRPr lang="en-US" altLang="zh-CN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738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14985" y="735965"/>
            <a:ext cx="3580130" cy="521970"/>
            <a:chOff x="666" y="794"/>
            <a:chExt cx="5638" cy="822"/>
          </a:xfrm>
        </p:grpSpPr>
        <p:sp>
          <p:nvSpPr>
            <p:cNvPr id="2" name="文本框 1"/>
            <p:cNvSpPr txBox="1"/>
            <p:nvPr>
              <p:custDataLst>
                <p:tags r:id="rId1"/>
              </p:custDataLst>
            </p:nvPr>
          </p:nvSpPr>
          <p:spPr>
            <a:xfrm>
              <a:off x="1389" y="794"/>
              <a:ext cx="4920" cy="8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zh-CN" sz="2800">
                  <a:solidFill>
                    <a:srgbClr val="FFFFFF"/>
                  </a:solidFill>
                  <a:latin typeface="HarmonyOS Sans SC"/>
                  <a:ea typeface="HarmonyOS Sans SC"/>
                </a:rPr>
                <a:t>代码片段</a:t>
              </a:r>
              <a:endParaRPr lang="zh-CN" altLang="zh-CN" sz="2800">
                <a:solidFill>
                  <a:srgbClr val="FFFFFF"/>
                </a:solidFill>
                <a:latin typeface="HarmonyOS Sans SC"/>
                <a:ea typeface="HarmonyOS Sans SC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6" y="1012"/>
              <a:ext cx="603" cy="402"/>
              <a:chOff x="877376" y="1339183"/>
              <a:chExt cx="578604" cy="385736"/>
            </a:xfrm>
          </p:grpSpPr>
          <p:sp>
            <p:nvSpPr>
              <p:cNvPr id="91" name="椭圆 90"/>
              <p:cNvSpPr/>
              <p:nvPr>
                <p:custDataLst>
                  <p:tags r:id="rId2"/>
                </p:custDataLst>
              </p:nvPr>
            </p:nvSpPr>
            <p:spPr>
              <a:xfrm flipH="1">
                <a:off x="877376" y="1339183"/>
                <a:ext cx="385736" cy="385736"/>
              </a:xfrm>
              <a:prstGeom prst="ellipse">
                <a:avLst/>
              </a:prstGeom>
              <a:solidFill>
                <a:srgbClr val="52449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  <p:sp>
            <p:nvSpPr>
              <p:cNvPr id="92" name="椭圆 91"/>
              <p:cNvSpPr/>
              <p:nvPr>
                <p:custDataLst>
                  <p:tags r:id="rId3"/>
                </p:custDataLst>
              </p:nvPr>
            </p:nvSpPr>
            <p:spPr>
              <a:xfrm flipH="1">
                <a:off x="1070244" y="1339183"/>
                <a:ext cx="385736" cy="38573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HarmonyOS Sans SC"/>
                  <a:ea typeface="HarmonyOS Sans SC"/>
                </a:endParaRPr>
              </a:p>
            </p:txBody>
          </p:sp>
        </p:grpSp>
        <p:sp>
          <p:nvSpPr>
            <p:cNvPr id="93" name="矩形 92"/>
            <p:cNvSpPr/>
            <p:nvPr>
              <p:custDataLst>
                <p:tags r:id="rId4"/>
              </p:custDataLst>
            </p:nvPr>
          </p:nvSpPr>
          <p:spPr>
            <a:xfrm>
              <a:off x="1389" y="1476"/>
              <a:ext cx="4545" cy="140"/>
            </a:xfrm>
            <a:prstGeom prst="rect">
              <a:avLst/>
            </a:prstGeom>
            <a:gradFill>
              <a:gsLst>
                <a:gs pos="100000">
                  <a:srgbClr val="52449C">
                    <a:alpha val="0"/>
                  </a:srgbClr>
                </a:gs>
                <a:gs pos="0">
                  <a:srgbClr val="52449C"/>
                </a:gs>
              </a:gsLst>
              <a:lin ang="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HarmonyOS Sans SC"/>
                <a:ea typeface="HarmonyOS Sans SC"/>
              </a:endParaRPr>
            </a:p>
          </p:txBody>
        </p:sp>
      </p:grpSp>
      <p:sp>
        <p:nvSpPr>
          <p:cNvPr id="8" name="圆角矩形 7"/>
          <p:cNvSpPr/>
          <p:nvPr>
            <p:custDataLst>
              <p:tags r:id="rId5"/>
            </p:custDataLst>
          </p:nvPr>
        </p:nvSpPr>
        <p:spPr>
          <a:xfrm>
            <a:off x="1294130" y="1866265"/>
            <a:ext cx="9394190" cy="3699510"/>
          </a:xfrm>
          <a:prstGeom prst="roundRect">
            <a:avLst>
              <a:gd name="adj" fmla="val 2753"/>
            </a:avLst>
          </a:prstGeom>
          <a:gradFill>
            <a:gsLst>
              <a:gs pos="100000">
                <a:srgbClr val="52449C">
                  <a:alpha val="33000"/>
                </a:srgbClr>
              </a:gs>
              <a:gs pos="0">
                <a:srgbClr val="52449C"/>
              </a:gs>
            </a:gsLst>
            <a:lin ang="0" scaled="0"/>
          </a:gradFill>
          <a:ln>
            <a:noFill/>
          </a:ln>
        </p:spPr>
        <p:txBody>
          <a:bodyPr anchor="ctr"/>
          <a:lstStyle/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Varyings vert (Attributes input)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{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Varyings output = (Varyings)0;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......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float3 positionWS = TransformObjectToWorld(input.positionOS.xyz);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positionWS.y = -positionWS.y;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output.positionCS = TransformWorldToHClip(positionWS.xyz);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......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    return output;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  <a:p>
            <a:r>
              <a:rPr lang="zh-CN" altLang="en-US" sz="1400">
                <a:solidFill>
                  <a:schemeClr val="bg2"/>
                </a:solidFill>
                <a:latin typeface="HarmonyOS Sans SC Medium"/>
                <a:ea typeface="HarmonyOS Sans SC Medium"/>
              </a:rPr>
              <a:t>}</a:t>
            </a:r>
            <a:endParaRPr lang="zh-CN" altLang="en-US" sz="1400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94130" y="1497965"/>
            <a:ext cx="10845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chemeClr val="bg2"/>
                </a:solidFill>
                <a:latin typeface="HarmonyOS Sans SC Medium"/>
                <a:ea typeface="HarmonyOS Sans SC Medium"/>
              </a:rPr>
              <a:t>Shader</a:t>
            </a:r>
            <a:endParaRPr lang="en-US" altLang="zh-CN">
              <a:solidFill>
                <a:schemeClr val="bg2"/>
              </a:solidFill>
              <a:latin typeface="HarmonyOS Sans SC Medium"/>
              <a:ea typeface="HarmonyOS Sans SC Medium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823970" y="3181985"/>
            <a:ext cx="463423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24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 L"/>
                <a:ea typeface="阿里巴巴普惠体 L"/>
              </a:rPr>
              <a:t>THANK YOU FOR LISTENING</a:t>
            </a:r>
            <a:endParaRPr lang="en-US" altLang="zh-CN" sz="2400">
              <a:solidFill>
                <a:schemeClr val="bg1"/>
              </a:solidFill>
              <a:effectLst>
                <a:outerShdw blurRad="317500" sx="101000" sy="101000" algn="ctr" rotWithShape="0">
                  <a:srgbClr val="4E2170">
                    <a:alpha val="40000"/>
                  </a:srgbClr>
                </a:outerShdw>
              </a:effectLst>
              <a:latin typeface="阿里巴巴普惠体 L"/>
              <a:ea typeface="阿里巴巴普惠体 L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291330" y="3726180"/>
            <a:ext cx="3679825" cy="275590"/>
            <a:chOff x="6698" y="5517"/>
            <a:chExt cx="5795" cy="434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8036" y="5517"/>
              <a:ext cx="3119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zh-CN" sz="1200">
                  <a:solidFill>
                    <a:schemeClr val="bg1"/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阿里巴巴普惠体"/>
                  <a:ea typeface="阿里巴巴普惠体"/>
                </a:rPr>
                <a:t>虚实无界</a:t>
              </a:r>
              <a:r>
                <a:rPr lang="en-US" altLang="zh-CN" sz="1200">
                  <a:solidFill>
                    <a:schemeClr val="bg1"/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阿里巴巴普惠体"/>
                  <a:ea typeface="阿里巴巴普惠体"/>
                </a:rPr>
                <a:t> · </a:t>
              </a:r>
              <a:r>
                <a:rPr lang="zh-CN" altLang="en-US" sz="1200">
                  <a:solidFill>
                    <a:schemeClr val="bg1"/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阿里巴巴普惠体"/>
                  <a:ea typeface="阿里巴巴普惠体"/>
                </a:rPr>
                <a:t>超越梦想</a:t>
              </a:r>
              <a:endParaRPr lang="zh-CN" altLang="en-US" sz="12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阿里巴巴普惠体"/>
                <a:ea typeface="阿里巴巴普惠体"/>
              </a:endParaRPr>
            </a:p>
          </p:txBody>
        </p:sp>
        <p:cxnSp>
          <p:nvCxnSpPr>
            <p:cNvPr id="19" name="直接连接符 18"/>
            <p:cNvCxnSpPr>
              <a:stCxn id="8" idx="3"/>
            </p:cNvCxnSpPr>
            <p:nvPr/>
          </p:nvCxnSpPr>
          <p:spPr>
            <a:xfrm>
              <a:off x="11155" y="5734"/>
              <a:ext cx="1338" cy="0"/>
            </a:xfrm>
            <a:prstGeom prst="line">
              <a:avLst/>
            </a:prstGeom>
            <a:ln w="63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0"/>
                      <a:lumMod val="99000"/>
                      <a:lumOff val="1000"/>
                    </a:schemeClr>
                  </a:gs>
                </a:gsLst>
                <a:lin ang="0" scaled="1"/>
              </a:gradFill>
              <a:prstDash val="solid"/>
              <a:miter/>
            </a:ln>
          </p:spPr>
        </p:cxnSp>
        <p:cxnSp>
          <p:nvCxnSpPr>
            <p:cNvPr id="20" name="直接连接符 19"/>
            <p:cNvCxnSpPr/>
            <p:nvPr>
              <p:custDataLst>
                <p:tags r:id="rId3"/>
              </p:custDataLst>
            </p:nvPr>
          </p:nvCxnSpPr>
          <p:spPr>
            <a:xfrm>
              <a:off x="6698" y="5734"/>
              <a:ext cx="1338" cy="0"/>
            </a:xfrm>
            <a:prstGeom prst="line">
              <a:avLst/>
            </a:prstGeom>
            <a:ln w="63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bg1">
                      <a:alpha val="0"/>
                      <a:lumMod val="99000"/>
                      <a:lumOff val="1000"/>
                    </a:schemeClr>
                  </a:gs>
                </a:gsLst>
                <a:lin ang="0" scaled="1"/>
              </a:gradFill>
              <a:prstDash val="solid"/>
              <a:miter/>
            </a:ln>
          </p:spPr>
        </p:cxnSp>
      </p:grpSp>
      <p:grpSp>
        <p:nvGrpSpPr>
          <p:cNvPr id="11" name="组合 10"/>
          <p:cNvGrpSpPr/>
          <p:nvPr/>
        </p:nvGrpSpPr>
        <p:grpSpPr>
          <a:xfrm>
            <a:off x="2445385" y="2089785"/>
            <a:ext cx="7418070" cy="1013460"/>
            <a:chOff x="3921" y="2940"/>
            <a:chExt cx="11682" cy="1596"/>
          </a:xfrm>
        </p:grpSpPr>
        <p:sp>
          <p:nvSpPr>
            <p:cNvPr id="4" name="文本框 3"/>
            <p:cNvSpPr txBox="1"/>
            <p:nvPr/>
          </p:nvSpPr>
          <p:spPr>
            <a:xfrm>
              <a:off x="3921" y="2954"/>
              <a:ext cx="10988" cy="1582"/>
            </a:xfrm>
            <a:prstGeom prst="rect">
              <a:avLst/>
            </a:prstGeom>
            <a:noFill/>
          </p:spPr>
          <p:txBody>
            <a:bodyPr wrap="square"/>
            <a:lstStyle/>
            <a:p>
              <a:pPr algn="ctr"/>
              <a:r>
                <a:rPr lang="zh-CN" altLang="en-US" sz="7200" spc="1700">
                  <a:solidFill>
                    <a:schemeClr val="bg1"/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DOUYUFont2.0"/>
                  <a:ea typeface="DOUYUFont2.0"/>
                </a:rPr>
                <a:t>感谢各位聆听</a:t>
              </a:r>
              <a:endParaRPr lang="zh-CN" altLang="en-US" sz="7200" spc="17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DOUYUFont2.0"/>
                <a:ea typeface="DOUYUFont2.0"/>
              </a:endParaRPr>
            </a:p>
          </p:txBody>
        </p:sp>
        <p:sp>
          <p:nvSpPr>
            <p:cNvPr id="3" name="文本框 2"/>
            <p:cNvSpPr txBox="1"/>
            <p:nvPr>
              <p:custDataLst>
                <p:tags r:id="rId4"/>
              </p:custDataLst>
            </p:nvPr>
          </p:nvSpPr>
          <p:spPr>
            <a:xfrm>
              <a:off x="14527" y="2940"/>
              <a:ext cx="1076" cy="1582"/>
            </a:xfrm>
            <a:prstGeom prst="rect">
              <a:avLst/>
            </a:prstGeom>
            <a:noFill/>
          </p:spPr>
          <p:txBody>
            <a:bodyPr wrap="square"/>
            <a:lstStyle/>
            <a:p>
              <a:pPr algn="ctr"/>
              <a:r>
                <a:rPr lang="zh-CN" altLang="en-US" sz="7200">
                  <a:solidFill>
                    <a:schemeClr val="bg1"/>
                  </a:solidFill>
                  <a:effectLst>
                    <a:outerShdw blurRad="317500" sx="101000" sy="101000" algn="ctr" rotWithShape="0">
                      <a:srgbClr val="4E2170">
                        <a:alpha val="40000"/>
                      </a:srgbClr>
                    </a:outerShdw>
                  </a:effectLst>
                  <a:latin typeface="DOUYUFont2.0"/>
                  <a:ea typeface="DOUYUFont2.0"/>
                </a:rPr>
                <a:t>！</a:t>
              </a:r>
              <a:endParaRPr lang="zh-CN" altLang="en-US" sz="7200">
                <a:solidFill>
                  <a:schemeClr val="bg1"/>
                </a:solidFill>
                <a:effectLst>
                  <a:outerShdw blurRad="317500" sx="101000" sy="101000" algn="ctr" rotWithShape="0">
                    <a:srgbClr val="4E2170">
                      <a:alpha val="40000"/>
                    </a:srgbClr>
                  </a:outerShdw>
                </a:effectLst>
                <a:latin typeface="DOUYUFont2.0"/>
                <a:ea typeface="DOUYUFont2.0"/>
              </a:endParaRPr>
            </a:p>
          </p:txBody>
        </p:sp>
      </p:grpSp>
      <p:pic>
        <p:nvPicPr>
          <p:cNvPr id="14" name="图片 13" descr="2023@2x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287760" y="-1275715"/>
            <a:ext cx="904240" cy="281305"/>
          </a:xfrm>
          <a:prstGeom prst="rect">
            <a:avLst/>
          </a:prstGeom>
        </p:spPr>
      </p:pic>
      <p:pic>
        <p:nvPicPr>
          <p:cNvPr id="9" name="图片 8" descr="资源 3@4x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906000" y="352425"/>
            <a:ext cx="1685925" cy="28384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UNIT_PLACING_PICTURE_USER_VIEWPORT" val="{&quot;height&quot;:4897.349606299213,&quot;width&quot;:4794.346456692913}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9.xml><?xml version="1.0" encoding="utf-8"?>
<p:tagLst xmlns:p="http://schemas.openxmlformats.org/presentationml/2006/main">
  <p:tag name="COMMONDATA" val="eyJoZGlkIjoiM2NmY2Q2MjA2NTA5NjA0NjY3ZTdiYTdlYzU1MjRlZmYifQ=="/>
  <p:tag name="KSO_WPP_MARK_KEY" val="173538eb-303b-46ad-816e-02ea18d9ab9e"/>
</p:tagLst>
</file>

<file path=ppt/theme/theme1.xml><?xml version="1.0" encoding="utf-8"?>
<a:theme xmlns:a="http://schemas.openxmlformats.org/drawingml/2006/main" name="Office 主题​​">
  <a:themeElements>
    <a:clrScheme name="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D9D9D9"/>
      </a:hlink>
      <a:folHlink>
        <a:srgbClr val="262626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6012</Words>
  <Application>WPS 演示</Application>
  <PresentationFormat>宽屏</PresentationFormat>
  <Paragraphs>367</Paragraphs>
  <Slides>23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5" baseType="lpstr">
      <vt:lpstr>Arial</vt:lpstr>
      <vt:lpstr>宋体</vt:lpstr>
      <vt:lpstr>Wingdings</vt:lpstr>
      <vt:lpstr>Arial</vt:lpstr>
      <vt:lpstr>微软雅黑</vt:lpstr>
      <vt:lpstr>Wingdings</vt:lpstr>
      <vt:lpstr>阿里巴巴普惠体</vt:lpstr>
      <vt:lpstr>Segoe Print</vt:lpstr>
      <vt:lpstr>阿里巴巴普惠体 B</vt:lpstr>
      <vt:lpstr>阿里巴巴普惠体 Light</vt:lpstr>
      <vt:lpstr>DOUYU Font</vt:lpstr>
      <vt:lpstr>阿里巴巴普惠体 Medium</vt:lpstr>
      <vt:lpstr>Helvetica Neue</vt:lpstr>
      <vt:lpstr>HarmonyOS Sans SC</vt:lpstr>
      <vt:lpstr>阿里巴巴普惠体 2.0 65 Medium</vt:lpstr>
      <vt:lpstr>HarmonyOS Sans SC Medium</vt:lpstr>
      <vt:lpstr>Roboto</vt:lpstr>
      <vt:lpstr>Calibri</vt:lpstr>
      <vt:lpstr>Arial Unicode MS</vt:lpstr>
      <vt:lpstr>阿里巴巴普惠体 L</vt:lpstr>
      <vt:lpstr>DOUYUFont2.0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徐福记婉装怡口莲</cp:lastModifiedBy>
  <cp:revision>216</cp:revision>
  <dcterms:created xsi:type="dcterms:W3CDTF">2019-06-19T02:08:00Z</dcterms:created>
  <dcterms:modified xsi:type="dcterms:W3CDTF">2023-03-18T05:07:04Z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9170945652DC47A2AF0DF34FC003A214</vt:lpwstr>
  </property>
</Properties>
</file>